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95" r:id="rId3"/>
    <p:sldId id="257" r:id="rId4"/>
    <p:sldId id="318" r:id="rId5"/>
    <p:sldId id="313" r:id="rId6"/>
    <p:sldId id="307" r:id="rId7"/>
    <p:sldId id="309" r:id="rId8"/>
    <p:sldId id="314" r:id="rId9"/>
    <p:sldId id="317" r:id="rId10"/>
    <p:sldId id="315" r:id="rId11"/>
    <p:sldId id="319" r:id="rId12"/>
    <p:sldId id="298" r:id="rId13"/>
    <p:sldId id="259" r:id="rId14"/>
    <p:sldId id="260" r:id="rId15"/>
    <p:sldId id="320" r:id="rId16"/>
    <p:sldId id="262" r:id="rId17"/>
    <p:sldId id="321" r:id="rId18"/>
    <p:sldId id="322" r:id="rId19"/>
    <p:sldId id="267" r:id="rId20"/>
    <p:sldId id="323" r:id="rId21"/>
    <p:sldId id="324" r:id="rId22"/>
    <p:sldId id="325" r:id="rId23"/>
    <p:sldId id="326" r:id="rId24"/>
    <p:sldId id="327" r:id="rId25"/>
    <p:sldId id="328" r:id="rId26"/>
    <p:sldId id="269" r:id="rId27"/>
    <p:sldId id="270" r:id="rId2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ajor">
          <a:srgbClr val="677480"/>
        </a:fontRef>
        <a:srgbClr val="6774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8EA"/>
          </a:solidFill>
        </a:fill>
      </a:tcStyle>
    </a:wholeTbl>
    <a:band2H>
      <a:tcTxStyle/>
      <a:tcStyle>
        <a:tcBdr/>
        <a:fill>
          <a:solidFill>
            <a:srgbClr val="E7ED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677480"/>
        </a:fontRef>
        <a:srgbClr val="6774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CACF"/>
          </a:solidFill>
        </a:fill>
      </a:tcStyle>
    </a:wholeTbl>
    <a:band2H>
      <a:tcTxStyle/>
      <a:tcStyle>
        <a:tcBdr/>
        <a:fill>
          <a:solidFill>
            <a:srgbClr val="FCE6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677480"/>
        </a:fontRef>
        <a:srgbClr val="6774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E2E7"/>
          </a:solidFill>
        </a:fill>
      </a:tcStyle>
    </a:wholeTbl>
    <a:band2H>
      <a:tcTxStyle/>
      <a:tcStyle>
        <a:tcBdr/>
        <a:fill>
          <a:solidFill>
            <a:srgbClr val="EFF1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677480"/>
        </a:fontRef>
        <a:srgbClr val="6774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AEBEC"/>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677480"/>
        </a:fontRef>
        <a:srgbClr val="677480"/>
      </a:tcTxStyle>
      <a:tcStyle>
        <a:tcBdr>
          <a:left>
            <a:ln w="12700" cap="flat">
              <a:noFill/>
              <a:miter lim="400000"/>
            </a:ln>
          </a:left>
          <a:right>
            <a:ln w="12700" cap="flat">
              <a:noFill/>
              <a:miter lim="400000"/>
            </a:ln>
          </a:right>
          <a:top>
            <a:ln w="50800" cap="flat">
              <a:solidFill>
                <a:srgbClr val="677480"/>
              </a:solidFill>
              <a:prstDash val="solid"/>
              <a:round/>
            </a:ln>
          </a:top>
          <a:bottom>
            <a:ln w="25400" cap="flat">
              <a:solidFill>
                <a:srgbClr val="67748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677480"/>
              </a:solidFill>
              <a:prstDash val="solid"/>
              <a:round/>
            </a:ln>
          </a:top>
          <a:bottom>
            <a:ln w="25400" cap="flat">
              <a:solidFill>
                <a:srgbClr val="67748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677480"/>
        </a:fontRef>
        <a:srgbClr val="6774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D5D7"/>
          </a:solidFill>
        </a:fill>
      </a:tcStyle>
    </a:wholeTbl>
    <a:band2H>
      <a:tcTxStyle/>
      <a:tcStyle>
        <a:tcBdr/>
        <a:fill>
          <a:solidFill>
            <a:srgbClr val="EAEB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7748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7748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7748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527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83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82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17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5" name="Title Text"/>
          <p:cNvSpPr txBox="1">
            <a:spLocks noGrp="1"/>
          </p:cNvSpPr>
          <p:nvPr>
            <p:ph type="title"/>
          </p:nvPr>
        </p:nvSpPr>
        <p:spPr>
          <a:xfrm>
            <a:off x="645225" y="2762724"/>
            <a:ext cx="6736500" cy="1159802"/>
          </a:xfrm>
          <a:prstGeom prst="rect">
            <a:avLst/>
          </a:prstGeom>
        </p:spPr>
        <p:txBody>
          <a:bodyPr anchor="t">
            <a:normAutofit/>
          </a:bodyPr>
          <a:lstStyle>
            <a:lvl1pPr>
              <a:defRPr sz="4400">
                <a:solidFill>
                  <a:schemeClr val="accent1"/>
                </a:solidFill>
              </a:defRPr>
            </a:lvl1pPr>
          </a:lstStyle>
          <a:p>
            <a:r>
              <a:t>Title Text</a:t>
            </a:r>
          </a:p>
        </p:txBody>
      </p:sp>
      <p:sp>
        <p:nvSpPr>
          <p:cNvPr id="16" name="Google Shape;11;p2"/>
          <p:cNvSpPr/>
          <p:nvPr/>
        </p:nvSpPr>
        <p:spPr>
          <a:xfrm>
            <a:off x="5938246" y="2533163"/>
            <a:ext cx="721801" cy="77101"/>
          </a:xfrm>
          <a:prstGeom prst="rect">
            <a:avLst/>
          </a:prstGeom>
          <a:solidFill>
            <a:schemeClr val="accent4"/>
          </a:solidFill>
          <a:ln w="12700">
            <a:miter lim="400000"/>
          </a:ln>
        </p:spPr>
        <p:txBody>
          <a:bodyPr lIns="45719" rIns="45719" anchor="ctr"/>
          <a:lstStyle/>
          <a:p>
            <a:pPr>
              <a:defRPr>
                <a:solidFill>
                  <a:srgbClr val="000000"/>
                </a:solidFill>
              </a:defRPr>
            </a:pPr>
            <a:endParaRPr/>
          </a:p>
        </p:txBody>
      </p:sp>
      <p:sp>
        <p:nvSpPr>
          <p:cNvPr id="17" name="Google Shape;12;p2"/>
          <p:cNvSpPr/>
          <p:nvPr/>
        </p:nvSpPr>
        <p:spPr>
          <a:xfrm>
            <a:off x="6659860" y="2533163"/>
            <a:ext cx="721801" cy="77101"/>
          </a:xfrm>
          <a:prstGeom prst="rect">
            <a:avLst/>
          </a:prstGeom>
          <a:solidFill>
            <a:schemeClr val="accent3"/>
          </a:solidFill>
          <a:ln w="12700">
            <a:miter lim="400000"/>
          </a:ln>
        </p:spPr>
        <p:txBody>
          <a:bodyPr lIns="45719" rIns="45719" anchor="ctr"/>
          <a:lstStyle/>
          <a:p>
            <a:pPr>
              <a:defRPr>
                <a:solidFill>
                  <a:srgbClr val="000000"/>
                </a:solidFill>
              </a:defRPr>
            </a:pPr>
            <a:endParaRPr/>
          </a:p>
        </p:txBody>
      </p:sp>
      <p:sp>
        <p:nvSpPr>
          <p:cNvPr id="18" name="Google Shape;13;p2"/>
          <p:cNvSpPr/>
          <p:nvPr/>
        </p:nvSpPr>
        <p:spPr>
          <a:xfrm>
            <a:off x="-2" y="2533163"/>
            <a:ext cx="721802" cy="77101"/>
          </a:xfrm>
          <a:prstGeom prst="rect">
            <a:avLst/>
          </a:prstGeom>
          <a:solidFill>
            <a:schemeClr val="accent2"/>
          </a:solidFill>
          <a:ln w="12700">
            <a:miter lim="400000"/>
          </a:ln>
        </p:spPr>
        <p:txBody>
          <a:bodyPr lIns="45719" rIns="45719" anchor="ctr"/>
          <a:lstStyle/>
          <a:p>
            <a:pPr>
              <a:defRPr>
                <a:solidFill>
                  <a:srgbClr val="000000"/>
                </a:solidFill>
              </a:defRPr>
            </a:pPr>
            <a:endParaRPr/>
          </a:p>
        </p:txBody>
      </p:sp>
      <p:sp>
        <p:nvSpPr>
          <p:cNvPr id="19" name="Google Shape;14;p2"/>
          <p:cNvSpPr/>
          <p:nvPr/>
        </p:nvSpPr>
        <p:spPr>
          <a:xfrm>
            <a:off x="721424" y="2533163"/>
            <a:ext cx="5216702" cy="77101"/>
          </a:xfrm>
          <a:prstGeom prst="rect">
            <a:avLst/>
          </a:prstGeom>
          <a:solidFill>
            <a:schemeClr val="accent1"/>
          </a:solidFill>
          <a:ln w="12700">
            <a:miter lim="400000"/>
          </a:ln>
        </p:spPr>
        <p:txBody>
          <a:bodyPr lIns="45719" rIns="45719" anchor="ctr"/>
          <a:lstStyle/>
          <a:p>
            <a:pPr>
              <a:defRPr>
                <a:solidFill>
                  <a:srgbClr val="000000"/>
                </a:solidFill>
              </a:defRPr>
            </a:pPr>
            <a:endParaRPr/>
          </a:p>
        </p:txBody>
      </p:sp>
      <p:sp>
        <p:nvSpPr>
          <p:cNvPr id="20" name="Slide Number"/>
          <p:cNvSpPr txBox="1">
            <a:spLocks noGrp="1"/>
          </p:cNvSpPr>
          <p:nvPr>
            <p:ph type="sldNum" sz="quarter" idx="2"/>
          </p:nvPr>
        </p:nvSpPr>
        <p:spPr>
          <a:xfrm>
            <a:off x="4419600" y="4767262"/>
            <a:ext cx="2133600" cy="3860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998842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Google Shape;73;p10"/>
          <p:cNvSpPr/>
          <p:nvPr/>
        </p:nvSpPr>
        <p:spPr>
          <a:xfrm>
            <a:off x="7356365" y="5066324"/>
            <a:ext cx="893701" cy="77101"/>
          </a:xfrm>
          <a:prstGeom prst="rect">
            <a:avLst/>
          </a:prstGeom>
          <a:solidFill>
            <a:schemeClr val="accent4"/>
          </a:solidFill>
          <a:ln w="12700">
            <a:miter lim="400000"/>
          </a:ln>
        </p:spPr>
        <p:txBody>
          <a:bodyPr lIns="45719" rIns="45719" anchor="ctr"/>
          <a:lstStyle/>
          <a:p>
            <a:pPr>
              <a:defRPr>
                <a:solidFill>
                  <a:srgbClr val="000000"/>
                </a:solidFill>
              </a:defRPr>
            </a:pPr>
            <a:endParaRPr/>
          </a:p>
        </p:txBody>
      </p:sp>
      <p:sp>
        <p:nvSpPr>
          <p:cNvPr id="3" name="Google Shape;74;p10"/>
          <p:cNvSpPr/>
          <p:nvPr/>
        </p:nvSpPr>
        <p:spPr>
          <a:xfrm>
            <a:off x="8250311" y="5066324"/>
            <a:ext cx="893701" cy="77101"/>
          </a:xfrm>
          <a:prstGeom prst="rect">
            <a:avLst/>
          </a:prstGeom>
          <a:solidFill>
            <a:schemeClr val="accent3"/>
          </a:solidFill>
          <a:ln w="12700">
            <a:miter lim="400000"/>
          </a:ln>
        </p:spPr>
        <p:txBody>
          <a:bodyPr lIns="45719" rIns="45719" anchor="ctr"/>
          <a:lstStyle/>
          <a:p>
            <a:pPr>
              <a:defRPr>
                <a:solidFill>
                  <a:srgbClr val="000000"/>
                </a:solidFill>
              </a:defRPr>
            </a:pPr>
            <a:endParaRPr/>
          </a:p>
        </p:txBody>
      </p:sp>
      <p:sp>
        <p:nvSpPr>
          <p:cNvPr id="4" name="Google Shape;75;p10"/>
          <p:cNvSpPr/>
          <p:nvPr/>
        </p:nvSpPr>
        <p:spPr>
          <a:xfrm>
            <a:off x="-1" y="5066324"/>
            <a:ext cx="893702" cy="77101"/>
          </a:xfrm>
          <a:prstGeom prst="rect">
            <a:avLst/>
          </a:prstGeom>
          <a:solidFill>
            <a:schemeClr val="accent2"/>
          </a:solidFill>
          <a:ln w="12700">
            <a:miter lim="400000"/>
          </a:ln>
        </p:spPr>
        <p:txBody>
          <a:bodyPr lIns="45719" rIns="45719" anchor="ctr"/>
          <a:lstStyle/>
          <a:p>
            <a:pPr>
              <a:defRPr>
                <a:solidFill>
                  <a:srgbClr val="000000"/>
                </a:solidFill>
              </a:defRPr>
            </a:pPr>
            <a:endParaRPr/>
          </a:p>
        </p:txBody>
      </p:sp>
      <p:sp>
        <p:nvSpPr>
          <p:cNvPr id="5" name="Google Shape;76;p10"/>
          <p:cNvSpPr/>
          <p:nvPr/>
        </p:nvSpPr>
        <p:spPr>
          <a:xfrm>
            <a:off x="893709" y="5066324"/>
            <a:ext cx="6462602" cy="77101"/>
          </a:xfrm>
          <a:prstGeom prst="rect">
            <a:avLst/>
          </a:prstGeom>
          <a:solidFill>
            <a:schemeClr val="accent1"/>
          </a:solidFill>
          <a:ln w="12700">
            <a:miter lim="400000"/>
          </a:ln>
        </p:spPr>
        <p:txBody>
          <a:bodyPr lIns="45719" rIns="45719" anchor="ctr"/>
          <a:lstStyle/>
          <a:p>
            <a:pPr>
              <a:defRPr>
                <a:solidFill>
                  <a:srgbClr val="000000"/>
                </a:solidFill>
              </a:defRPr>
            </a:pPr>
            <a:endParaRPr/>
          </a:p>
        </p:txBody>
      </p:sp>
      <p:sp>
        <p:nvSpPr>
          <p:cNvPr id="6" name="Slide Number"/>
          <p:cNvSpPr txBox="1">
            <a:spLocks noGrp="1"/>
          </p:cNvSpPr>
          <p:nvPr>
            <p:ph type="sldNum" sz="quarter" idx="2"/>
          </p:nvPr>
        </p:nvSpPr>
        <p:spPr>
          <a:xfrm>
            <a:off x="8650083" y="4696933"/>
            <a:ext cx="379193" cy="386051"/>
          </a:xfrm>
          <a:prstGeom prst="rect">
            <a:avLst/>
          </a:prstGeom>
          <a:ln w="12700">
            <a:miter lim="400000"/>
          </a:ln>
        </p:spPr>
        <p:txBody>
          <a:bodyPr wrap="none" lIns="91424" tIns="91424" rIns="91424" bIns="91424">
            <a:spAutoFit/>
          </a:bodyPr>
          <a:lstStyle>
            <a:lvl1pPr algn="r">
              <a:defRPr sz="1300">
                <a:solidFill>
                  <a:schemeClr val="accent6"/>
                </a:solidFill>
                <a:latin typeface="Lato"/>
                <a:ea typeface="Lato"/>
                <a:cs typeface="Lato"/>
                <a:sym typeface="Lato"/>
              </a:defRPr>
            </a:lvl1pPr>
          </a:lstStyle>
          <a:p>
            <a:fld id="{86CB4B4D-7CA3-9044-876B-883B54F8677D}" type="slidenum">
              <a:t>‹#›</a:t>
            </a:fld>
            <a:endParaRPr/>
          </a:p>
        </p:txBody>
      </p:sp>
      <p:sp>
        <p:nvSpPr>
          <p:cNvPr id="7" name="Title Text"/>
          <p:cNvSpPr txBox="1">
            <a:spLocks noGrp="1"/>
          </p:cNvSpPr>
          <p:nvPr>
            <p:ph type="title"/>
          </p:nvPr>
        </p:nvSpPr>
        <p:spPr>
          <a:xfrm>
            <a:off x="457200" y="0"/>
            <a:ext cx="8229600" cy="1063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b"/>
          <a:lstStyle/>
          <a:p>
            <a:r>
              <a:t>Title Text</a:t>
            </a:r>
          </a:p>
        </p:txBody>
      </p:sp>
      <p:sp>
        <p:nvSpPr>
          <p:cNvPr id="8"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sz="3200" b="0" i="0" u="none" strike="noStrike" cap="none" spc="0" baseline="0">
          <a:solidFill>
            <a:schemeClr val="accent6"/>
          </a:solidFill>
          <a:uFillTx/>
          <a:latin typeface="Raleway"/>
          <a:ea typeface="Raleway"/>
          <a:cs typeface="Raleway"/>
          <a:sym typeface="Raleway"/>
        </a:defRPr>
      </a:lvl9pPr>
    </p:titleStyle>
    <p:bodyStyle>
      <a:lvl1pPr marL="4572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1pPr>
      <a:lvl2pPr marL="9144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2pPr>
      <a:lvl3pPr marL="13716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3pPr>
      <a:lvl4pPr marL="18288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4pPr>
      <a:lvl5pPr marL="22860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5pPr>
      <a:lvl6pPr marL="27432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6pPr>
      <a:lvl7pPr marL="32004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7pPr>
      <a:lvl8pPr marL="36576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8pPr>
      <a:lvl9pPr marL="4114800" marR="0" indent="-381000" algn="l" defTabSz="914400" rtl="0" latinLnBrk="0">
        <a:lnSpc>
          <a:spcPct val="100000"/>
        </a:lnSpc>
        <a:spcBef>
          <a:spcPts val="600"/>
        </a:spcBef>
        <a:spcAft>
          <a:spcPts val="0"/>
        </a:spcAft>
        <a:buClr>
          <a:schemeClr val="accent6"/>
        </a:buClr>
        <a:buSzPts val="2400"/>
        <a:buFont typeface="Helvetica"/>
        <a:buChar char="■"/>
        <a:tabLst/>
        <a:defRPr sz="2400" b="0" i="0" u="none" strike="noStrike" cap="none" spc="0" baseline="0">
          <a:solidFill>
            <a:srgbClr val="67748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Lat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pic>
        <p:nvPicPr>
          <p:cNvPr id="37" name="logo-2.png" descr="logo-2.png"/>
          <p:cNvPicPr>
            <a:picLocks noChangeAspect="1"/>
          </p:cNvPicPr>
          <p:nvPr/>
        </p:nvPicPr>
        <p:blipFill>
          <a:blip r:embed="rId2"/>
          <a:stretch>
            <a:fillRect/>
          </a:stretch>
        </p:blipFill>
        <p:spPr>
          <a:xfrm>
            <a:off x="3253411" y="195485"/>
            <a:ext cx="2470718" cy="587160"/>
          </a:xfrm>
          <a:prstGeom prst="rect">
            <a:avLst/>
          </a:prstGeom>
          <a:ln w="12700">
            <a:miter lim="400000"/>
          </a:ln>
        </p:spPr>
      </p:pic>
      <p:sp>
        <p:nvSpPr>
          <p:cNvPr id="38" name="TextBox 4"/>
          <p:cNvSpPr txBox="1"/>
          <p:nvPr/>
        </p:nvSpPr>
        <p:spPr>
          <a:xfrm>
            <a:off x="2025431" y="877821"/>
            <a:ext cx="5776705"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800" b="1" u="sng">
                <a:solidFill>
                  <a:srgbClr val="13171A"/>
                </a:solidFill>
                <a:latin typeface="Trebuchet MS"/>
                <a:ea typeface="Trebuchet MS"/>
                <a:cs typeface="Trebuchet MS"/>
                <a:sym typeface="Trebuchet MS"/>
              </a:defRPr>
            </a:lvl1pPr>
          </a:lstStyle>
          <a:p>
            <a:r>
              <a:t>Load Balancing In Fog Network </a:t>
            </a:r>
          </a:p>
        </p:txBody>
      </p:sp>
      <p:sp>
        <p:nvSpPr>
          <p:cNvPr id="39" name="TextBox 6"/>
          <p:cNvSpPr txBox="1"/>
          <p:nvPr/>
        </p:nvSpPr>
        <p:spPr>
          <a:xfrm>
            <a:off x="3393583" y="1496216"/>
            <a:ext cx="2716873"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100">
                <a:solidFill>
                  <a:srgbClr val="000000"/>
                </a:solidFill>
              </a:defRPr>
            </a:pPr>
            <a:r>
              <a:rPr dirty="0"/>
              <a:t>VI Sem Minor Project </a:t>
            </a:r>
          </a:p>
          <a:p>
            <a:pPr algn="ctr">
              <a:defRPr sz="1100">
                <a:solidFill>
                  <a:srgbClr val="000000"/>
                </a:solidFill>
              </a:defRPr>
            </a:pPr>
            <a:r>
              <a:rPr dirty="0"/>
              <a:t>Course Code:</a:t>
            </a:r>
            <a:r>
              <a:rPr dirty="0">
                <a:solidFill>
                  <a:srgbClr val="13171A"/>
                </a:solidFill>
              </a:rPr>
              <a:t>15ECSW302</a:t>
            </a:r>
          </a:p>
          <a:p>
            <a:pPr algn="ctr">
              <a:defRPr sz="1100">
                <a:solidFill>
                  <a:srgbClr val="13171A"/>
                </a:solidFill>
              </a:defRPr>
            </a:pPr>
            <a:endParaRPr dirty="0">
              <a:solidFill>
                <a:srgbClr val="13171A"/>
              </a:solidFill>
            </a:endParaRPr>
          </a:p>
          <a:p>
            <a:pPr algn="ctr">
              <a:defRPr sz="1100">
                <a:solidFill>
                  <a:srgbClr val="000000"/>
                </a:solidFill>
              </a:defRPr>
            </a:pPr>
            <a:r>
              <a:rPr dirty="0"/>
              <a:t>Team Number: N11</a:t>
            </a:r>
          </a:p>
        </p:txBody>
      </p:sp>
      <p:graphicFrame>
        <p:nvGraphicFramePr>
          <p:cNvPr id="40" name="Table 8"/>
          <p:cNvGraphicFramePr/>
          <p:nvPr/>
        </p:nvGraphicFramePr>
        <p:xfrm>
          <a:off x="2699791" y="2571750"/>
          <a:ext cx="4752528" cy="1368152"/>
        </p:xfrm>
        <a:graphic>
          <a:graphicData uri="http://schemas.openxmlformats.org/drawingml/2006/table">
            <a:tbl>
              <a:tblPr>
                <a:tableStyleId>{4C3C2611-4C71-4FC5-86AE-919BDF0F9419}</a:tableStyleId>
              </a:tblPr>
              <a:tblGrid>
                <a:gridCol w="2376264">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tblGrid>
              <a:tr h="342038">
                <a:tc>
                  <a:txBody>
                    <a:bodyPr/>
                    <a:lstStyle/>
                    <a:p>
                      <a:pPr algn="l">
                        <a:defRPr sz="1800">
                          <a:solidFill>
                            <a:srgbClr val="000000"/>
                          </a:solidFill>
                        </a:defRPr>
                      </a:pPr>
                      <a:r>
                        <a:rPr sz="1200">
                          <a:solidFill>
                            <a:srgbClr val="13171A"/>
                          </a:solidFill>
                          <a:sym typeface="Arial"/>
                        </a:rPr>
                        <a:t>Manisha Belagal</a:t>
                      </a:r>
                    </a:p>
                  </a:txBody>
                  <a:tcPr marL="45720" marR="45720" horzOverflow="overflow"/>
                </a:tc>
                <a:tc>
                  <a:txBody>
                    <a:bodyPr/>
                    <a:lstStyle/>
                    <a:p>
                      <a:pPr algn="l">
                        <a:defRPr sz="1800">
                          <a:solidFill>
                            <a:srgbClr val="000000"/>
                          </a:solidFill>
                        </a:defRPr>
                      </a:pPr>
                      <a:r>
                        <a:rPr sz="1200">
                          <a:solidFill>
                            <a:srgbClr val="13171A"/>
                          </a:solidFill>
                          <a:sym typeface="Arial"/>
                        </a:rPr>
                        <a:t>01FE19BCS207</a:t>
                      </a:r>
                    </a:p>
                  </a:txBody>
                  <a:tcPr marL="45720" marR="45720" horzOverflow="overflow"/>
                </a:tc>
                <a:extLst>
                  <a:ext uri="{0D108BD9-81ED-4DB2-BD59-A6C34878D82A}">
                    <a16:rowId xmlns:a16="http://schemas.microsoft.com/office/drawing/2014/main" val="10000"/>
                  </a:ext>
                </a:extLst>
              </a:tr>
              <a:tr h="342038">
                <a:tc>
                  <a:txBody>
                    <a:bodyPr/>
                    <a:lstStyle/>
                    <a:p>
                      <a:pPr algn="l">
                        <a:defRPr sz="1800">
                          <a:solidFill>
                            <a:srgbClr val="000000"/>
                          </a:solidFill>
                        </a:defRPr>
                      </a:pPr>
                      <a:r>
                        <a:rPr sz="1200">
                          <a:solidFill>
                            <a:srgbClr val="13171A"/>
                          </a:solidFill>
                          <a:sym typeface="Arial"/>
                        </a:rPr>
                        <a:t>Mehar Anjum Soudagar</a:t>
                      </a:r>
                    </a:p>
                  </a:txBody>
                  <a:tcPr marL="45720" marR="45720" horzOverflow="overflow"/>
                </a:tc>
                <a:tc>
                  <a:txBody>
                    <a:bodyPr/>
                    <a:lstStyle/>
                    <a:p>
                      <a:pPr algn="l">
                        <a:defRPr sz="1800">
                          <a:solidFill>
                            <a:srgbClr val="000000"/>
                          </a:solidFill>
                        </a:defRPr>
                      </a:pPr>
                      <a:r>
                        <a:rPr sz="1200">
                          <a:solidFill>
                            <a:srgbClr val="13171A"/>
                          </a:solidFill>
                          <a:sym typeface="Arial"/>
                        </a:rPr>
                        <a:t>01FE19BCS208</a:t>
                      </a:r>
                    </a:p>
                  </a:txBody>
                  <a:tcPr marL="45720" marR="45720" horzOverflow="overflow"/>
                </a:tc>
                <a:extLst>
                  <a:ext uri="{0D108BD9-81ED-4DB2-BD59-A6C34878D82A}">
                    <a16:rowId xmlns:a16="http://schemas.microsoft.com/office/drawing/2014/main" val="10001"/>
                  </a:ext>
                </a:extLst>
              </a:tr>
              <a:tr h="342038">
                <a:tc>
                  <a:txBody>
                    <a:bodyPr/>
                    <a:lstStyle/>
                    <a:p>
                      <a:pPr algn="l">
                        <a:defRPr sz="1800">
                          <a:solidFill>
                            <a:srgbClr val="000000"/>
                          </a:solidFill>
                        </a:defRPr>
                      </a:pPr>
                      <a:r>
                        <a:rPr sz="1200">
                          <a:solidFill>
                            <a:srgbClr val="13171A"/>
                          </a:solidFill>
                          <a:sym typeface="Arial"/>
                        </a:rPr>
                        <a:t>Devyansh Agrawal</a:t>
                      </a:r>
                    </a:p>
                  </a:txBody>
                  <a:tcPr marL="45720" marR="45720" horzOverflow="overflow"/>
                </a:tc>
                <a:tc>
                  <a:txBody>
                    <a:bodyPr/>
                    <a:lstStyle/>
                    <a:p>
                      <a:pPr algn="l">
                        <a:defRPr sz="1800">
                          <a:solidFill>
                            <a:srgbClr val="000000"/>
                          </a:solidFill>
                        </a:defRPr>
                      </a:pPr>
                      <a:r>
                        <a:rPr sz="1200">
                          <a:solidFill>
                            <a:srgbClr val="13171A"/>
                          </a:solidFill>
                          <a:sym typeface="Arial"/>
                        </a:rPr>
                        <a:t>01FE19BCS245</a:t>
                      </a:r>
                    </a:p>
                  </a:txBody>
                  <a:tcPr marL="45720" marR="45720" horzOverflow="overflow"/>
                </a:tc>
                <a:extLst>
                  <a:ext uri="{0D108BD9-81ED-4DB2-BD59-A6C34878D82A}">
                    <a16:rowId xmlns:a16="http://schemas.microsoft.com/office/drawing/2014/main" val="10002"/>
                  </a:ext>
                </a:extLst>
              </a:tr>
              <a:tr h="342038">
                <a:tc>
                  <a:txBody>
                    <a:bodyPr/>
                    <a:lstStyle/>
                    <a:p>
                      <a:pPr algn="l">
                        <a:defRPr sz="1800">
                          <a:solidFill>
                            <a:srgbClr val="000000"/>
                          </a:solidFill>
                        </a:defRPr>
                      </a:pPr>
                      <a:r>
                        <a:rPr sz="1200">
                          <a:solidFill>
                            <a:srgbClr val="13171A"/>
                          </a:solidFill>
                          <a:sym typeface="Arial"/>
                        </a:rPr>
                        <a:t>Chetan N Shet</a:t>
                      </a:r>
                    </a:p>
                  </a:txBody>
                  <a:tcPr marL="45720" marR="45720" horzOverflow="overflow"/>
                </a:tc>
                <a:tc>
                  <a:txBody>
                    <a:bodyPr/>
                    <a:lstStyle/>
                    <a:p>
                      <a:pPr algn="l">
                        <a:defRPr sz="1800">
                          <a:solidFill>
                            <a:srgbClr val="000000"/>
                          </a:solidFill>
                        </a:defRPr>
                      </a:pPr>
                      <a:r>
                        <a:rPr sz="1200">
                          <a:solidFill>
                            <a:srgbClr val="13171A"/>
                          </a:solidFill>
                          <a:sym typeface="Arial"/>
                        </a:rPr>
                        <a:t>01FE19BCS255</a:t>
                      </a:r>
                    </a:p>
                  </a:txBody>
                  <a:tcPr marL="45720" marR="45720" horzOverflow="overflow"/>
                </a:tc>
                <a:extLst>
                  <a:ext uri="{0D108BD9-81ED-4DB2-BD59-A6C34878D82A}">
                    <a16:rowId xmlns:a16="http://schemas.microsoft.com/office/drawing/2014/main" val="10003"/>
                  </a:ext>
                </a:extLst>
              </a:tr>
            </a:tbl>
          </a:graphicData>
        </a:graphic>
      </p:graphicFrame>
      <p:sp>
        <p:nvSpPr>
          <p:cNvPr id="41" name="TextBox 10"/>
          <p:cNvSpPr txBox="1"/>
          <p:nvPr/>
        </p:nvSpPr>
        <p:spPr>
          <a:xfrm>
            <a:off x="3537599" y="4083918"/>
            <a:ext cx="2330544"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b="1" u="sng">
                <a:solidFill>
                  <a:srgbClr val="13171A"/>
                </a:solidFill>
              </a:defRPr>
            </a:pPr>
            <a:r>
              <a:t>Under the guidance of</a:t>
            </a:r>
            <a:endParaRPr>
              <a:solidFill>
                <a:srgbClr val="000000"/>
              </a:solidFill>
            </a:endParaRPr>
          </a:p>
          <a:p>
            <a:pPr algn="ctr">
              <a:defRPr sz="1200">
                <a:solidFill>
                  <a:srgbClr val="000000"/>
                </a:solidFill>
              </a:defRPr>
            </a:pPr>
            <a:r>
              <a:t>Dr. Vijeth Kotagi</a:t>
            </a:r>
          </a:p>
        </p:txBody>
      </p:sp>
      <p:sp>
        <p:nvSpPr>
          <p:cNvPr id="42" name="TextBox 12"/>
          <p:cNvSpPr txBox="1"/>
          <p:nvPr/>
        </p:nvSpPr>
        <p:spPr>
          <a:xfrm>
            <a:off x="3249568" y="4609460"/>
            <a:ext cx="3076913" cy="79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spc="-100">
                <a:solidFill>
                  <a:srgbClr val="000000"/>
                </a:solidFill>
                <a:latin typeface="Calibri"/>
                <a:ea typeface="Calibri"/>
                <a:cs typeface="Calibri"/>
                <a:sym typeface="Calibri"/>
              </a:defRPr>
            </a:pPr>
            <a:r>
              <a:t>2021 – 2022 Even semester</a:t>
            </a:r>
            <a:endParaRPr sz="2200"/>
          </a:p>
          <a:p>
            <a:pPr algn="ctr">
              <a:defRPr sz="1200" spc="-100">
                <a:solidFill>
                  <a:srgbClr val="000000"/>
                </a:solidFill>
                <a:latin typeface="Calibri"/>
                <a:ea typeface="Calibri"/>
                <a:cs typeface="Calibri"/>
                <a:sym typeface="Calibri"/>
              </a:defRPr>
            </a:pPr>
            <a:r>
              <a:t>SoCSE, KLE TECHNOLOGICAL UNIVERSITY-HUBLI</a:t>
            </a:r>
            <a:endParaRPr sz="22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80352-7465-465A-B963-B53838CA4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sp>
        <p:nvSpPr>
          <p:cNvPr id="5" name="TextBox 4">
            <a:extLst>
              <a:ext uri="{FF2B5EF4-FFF2-40B4-BE49-F238E27FC236}">
                <a16:creationId xmlns:a16="http://schemas.microsoft.com/office/drawing/2014/main" id="{5A02B94C-0C89-4991-9A8E-BE2FB0FDAF75}"/>
              </a:ext>
            </a:extLst>
          </p:cNvPr>
          <p:cNvSpPr txBox="1"/>
          <p:nvPr/>
        </p:nvSpPr>
        <p:spPr>
          <a:xfrm>
            <a:off x="3275856" y="44987"/>
            <a:ext cx="4572000" cy="523220"/>
          </a:xfrm>
          <a:prstGeom prst="rect">
            <a:avLst/>
          </a:prstGeom>
          <a:noFill/>
        </p:spPr>
        <p:txBody>
          <a:bodyPr wrap="square">
            <a:spAutoFit/>
          </a:bodyPr>
          <a:lstStyle/>
          <a:p>
            <a:pPr marL="0" indent="0">
              <a:buNone/>
            </a:pPr>
            <a:r>
              <a:rPr lang="en-US" sz="2800" b="1" dirty="0">
                <a:solidFill>
                  <a:schemeClr val="accent2">
                    <a:lumMod val="50000"/>
                  </a:schemeClr>
                </a:solidFill>
              </a:rPr>
              <a:t>Literature Survey</a:t>
            </a:r>
          </a:p>
        </p:txBody>
      </p:sp>
      <p:sp>
        <p:nvSpPr>
          <p:cNvPr id="8" name="TextBox 7">
            <a:extLst>
              <a:ext uri="{FF2B5EF4-FFF2-40B4-BE49-F238E27FC236}">
                <a16:creationId xmlns:a16="http://schemas.microsoft.com/office/drawing/2014/main" id="{B623B69C-5B20-4CF8-9F79-824A3340F9A2}"/>
              </a:ext>
            </a:extLst>
          </p:cNvPr>
          <p:cNvSpPr txBox="1"/>
          <p:nvPr/>
        </p:nvSpPr>
        <p:spPr>
          <a:xfrm>
            <a:off x="228660" y="803639"/>
            <a:ext cx="8686679" cy="2031325"/>
          </a:xfrm>
          <a:prstGeom prst="rect">
            <a:avLst/>
          </a:prstGeom>
          <a:noFill/>
        </p:spPr>
        <p:txBody>
          <a:bodyPr wrap="square" rtlCol="0">
            <a:spAutoFit/>
          </a:bodyPr>
          <a:lstStyle/>
          <a:p>
            <a:r>
              <a:rPr lang="en-IN" b="1" dirty="0">
                <a:solidFill>
                  <a:schemeClr val="tx2">
                    <a:lumMod val="10000"/>
                  </a:schemeClr>
                </a:solidFill>
                <a:latin typeface="Times New Roman" panose="02020603050405020304" pitchFamily="18" charset="0"/>
                <a:cs typeface="Times New Roman" panose="02020603050405020304" pitchFamily="18" charset="0"/>
              </a:rPr>
              <a:t>4.     Paper Name: </a:t>
            </a:r>
            <a:r>
              <a:rPr lang="en-US" dirty="0">
                <a:solidFill>
                  <a:schemeClr val="tx2">
                    <a:lumMod val="10000"/>
                  </a:schemeClr>
                </a:solidFill>
                <a:latin typeface="Times New Roman" panose="02020603050405020304" pitchFamily="18" charset="0"/>
                <a:cs typeface="Times New Roman" panose="02020603050405020304" pitchFamily="18" charset="0"/>
              </a:rPr>
              <a:t>Deep Reinforcement Learning for Joint Offloading and Resource Allocation in Fog Computing.</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Authors: </a:t>
            </a:r>
            <a:r>
              <a:rPr lang="en-IN" dirty="0" err="1">
                <a:solidFill>
                  <a:schemeClr val="tx2">
                    <a:lumMod val="50000"/>
                  </a:schemeClr>
                </a:solidFill>
                <a:latin typeface="Times New Roman" panose="02020603050405020304" pitchFamily="18" charset="0"/>
                <a:cs typeface="Times New Roman" panose="02020603050405020304" pitchFamily="18" charset="0"/>
              </a:rPr>
              <a:t>Wenle</a:t>
            </a:r>
            <a:r>
              <a:rPr lang="en-IN" dirty="0">
                <a:solidFill>
                  <a:schemeClr val="tx2">
                    <a:lumMod val="50000"/>
                  </a:schemeClr>
                </a:solidFill>
                <a:latin typeface="Times New Roman" panose="02020603050405020304" pitchFamily="18" charset="0"/>
                <a:cs typeface="Times New Roman" panose="02020603050405020304" pitchFamily="18" charset="0"/>
              </a:rPr>
              <a:t> Bai , Cheng Qian </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Published Date: </a:t>
            </a:r>
            <a:r>
              <a:rPr lang="en-US" dirty="0">
                <a:solidFill>
                  <a:schemeClr val="tx2">
                    <a:lumMod val="10000"/>
                  </a:schemeClr>
                </a:solidFill>
                <a:latin typeface="Times New Roman" panose="02020603050405020304" pitchFamily="18" charset="0"/>
                <a:cs typeface="Times New Roman" panose="02020603050405020304" pitchFamily="18" charset="0"/>
              </a:rPr>
              <a:t>2021</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b="1" dirty="0">
                <a:solidFill>
                  <a:schemeClr val="tx2">
                    <a:lumMod val="10000"/>
                  </a:schemeClr>
                </a:solidFill>
                <a:latin typeface="Times New Roman" panose="02020603050405020304" pitchFamily="18" charset="0"/>
                <a:cs typeface="Times New Roman" panose="02020603050405020304" pitchFamily="18" charset="0"/>
              </a:rPr>
              <a:t>Learning: </a:t>
            </a:r>
            <a:r>
              <a:rPr lang="en-US" dirty="0">
                <a:solidFill>
                  <a:schemeClr val="tx2">
                    <a:lumMod val="10000"/>
                  </a:schemeClr>
                </a:solidFill>
                <a:latin typeface="Times New Roman" panose="02020603050405020304" pitchFamily="18" charset="0"/>
                <a:cs typeface="Times New Roman" panose="02020603050405020304" pitchFamily="18" charset="0"/>
              </a:rPr>
              <a:t>The algorithm proposed in this paper is Advantage Actor Critic Algorithm(A2C) and it uses Deep 	    	      Reinforcement Learning.</a:t>
            </a:r>
          </a:p>
          <a:p>
            <a:pPr algn="just"/>
            <a:endParaRPr lang="en-IN"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6" name="Google Shape;1014;p48">
            <a:extLst>
              <a:ext uri="{FF2B5EF4-FFF2-40B4-BE49-F238E27FC236}">
                <a16:creationId xmlns:a16="http://schemas.microsoft.com/office/drawing/2014/main" id="{ACC81761-5C4E-4E6C-87FA-7A7C25A9C8A5}"/>
              </a:ext>
            </a:extLst>
          </p:cNvPr>
          <p:cNvGrpSpPr/>
          <p:nvPr/>
        </p:nvGrpSpPr>
        <p:grpSpPr>
          <a:xfrm>
            <a:off x="2808527" y="66252"/>
            <a:ext cx="460705" cy="491455"/>
            <a:chOff x="9901824" y="937343"/>
            <a:chExt cx="744273" cy="793950"/>
          </a:xfrm>
        </p:grpSpPr>
        <p:grpSp>
          <p:nvGrpSpPr>
            <p:cNvPr id="7" name="Google Shape;1015;p48">
              <a:extLst>
                <a:ext uri="{FF2B5EF4-FFF2-40B4-BE49-F238E27FC236}">
                  <a16:creationId xmlns:a16="http://schemas.microsoft.com/office/drawing/2014/main" id="{A2057AEC-8B2A-4EB2-B9CE-40016262A4D5}"/>
                </a:ext>
              </a:extLst>
            </p:cNvPr>
            <p:cNvGrpSpPr/>
            <p:nvPr/>
          </p:nvGrpSpPr>
          <p:grpSpPr>
            <a:xfrm>
              <a:off x="9901824" y="937343"/>
              <a:ext cx="744273" cy="793950"/>
              <a:chOff x="9901824" y="937343"/>
              <a:chExt cx="744273" cy="793950"/>
            </a:xfrm>
          </p:grpSpPr>
          <p:sp>
            <p:nvSpPr>
              <p:cNvPr id="15" name="Google Shape;1016;p48">
                <a:extLst>
                  <a:ext uri="{FF2B5EF4-FFF2-40B4-BE49-F238E27FC236}">
                    <a16:creationId xmlns:a16="http://schemas.microsoft.com/office/drawing/2014/main" id="{46E8E49A-61DA-4CE9-8313-25BBAF4DAB9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17;p48">
                <a:extLst>
                  <a:ext uri="{FF2B5EF4-FFF2-40B4-BE49-F238E27FC236}">
                    <a16:creationId xmlns:a16="http://schemas.microsoft.com/office/drawing/2014/main" id="{838B6920-C861-4891-8218-D4D9FDDA932E}"/>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18;p48">
                <a:extLst>
                  <a:ext uri="{FF2B5EF4-FFF2-40B4-BE49-F238E27FC236}">
                    <a16:creationId xmlns:a16="http://schemas.microsoft.com/office/drawing/2014/main" id="{1B03E7E1-86C1-4F30-A5DB-C534AFA7290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19;p48">
                <a:extLst>
                  <a:ext uri="{FF2B5EF4-FFF2-40B4-BE49-F238E27FC236}">
                    <a16:creationId xmlns:a16="http://schemas.microsoft.com/office/drawing/2014/main" id="{F702F769-693A-4F6C-8CBC-FDA228CDA790}"/>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20;p48">
                <a:extLst>
                  <a:ext uri="{FF2B5EF4-FFF2-40B4-BE49-F238E27FC236}">
                    <a16:creationId xmlns:a16="http://schemas.microsoft.com/office/drawing/2014/main" id="{16C3D10D-7200-42FF-8973-ECBE68609F16}"/>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21;p48">
                <a:extLst>
                  <a:ext uri="{FF2B5EF4-FFF2-40B4-BE49-F238E27FC236}">
                    <a16:creationId xmlns:a16="http://schemas.microsoft.com/office/drawing/2014/main" id="{B8B0BD44-AB9B-4429-A464-66DCBA544000}"/>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22;p48">
                <a:extLst>
                  <a:ext uri="{FF2B5EF4-FFF2-40B4-BE49-F238E27FC236}">
                    <a16:creationId xmlns:a16="http://schemas.microsoft.com/office/drawing/2014/main" id="{92A8B45C-E5CC-4417-8DA9-C73A9EDD3C2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23;p48">
                <a:extLst>
                  <a:ext uri="{FF2B5EF4-FFF2-40B4-BE49-F238E27FC236}">
                    <a16:creationId xmlns:a16="http://schemas.microsoft.com/office/drawing/2014/main" id="{CD099CAE-9465-42E7-9736-DCFCB14B3917}"/>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24;p48">
                <a:extLst>
                  <a:ext uri="{FF2B5EF4-FFF2-40B4-BE49-F238E27FC236}">
                    <a16:creationId xmlns:a16="http://schemas.microsoft.com/office/drawing/2014/main" id="{D70D7205-7362-4B6F-B263-F8D6404C6EE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25;p48">
                <a:extLst>
                  <a:ext uri="{FF2B5EF4-FFF2-40B4-BE49-F238E27FC236}">
                    <a16:creationId xmlns:a16="http://schemas.microsoft.com/office/drawing/2014/main" id="{2DE07ABF-8146-42BD-9B3E-185BB1C6DF6A}"/>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1026;p48">
              <a:extLst>
                <a:ext uri="{FF2B5EF4-FFF2-40B4-BE49-F238E27FC236}">
                  <a16:creationId xmlns:a16="http://schemas.microsoft.com/office/drawing/2014/main" id="{C5BD9EC7-8262-42A6-B3B1-9BBC1DB297C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27;p48">
              <a:extLst>
                <a:ext uri="{FF2B5EF4-FFF2-40B4-BE49-F238E27FC236}">
                  <a16:creationId xmlns:a16="http://schemas.microsoft.com/office/drawing/2014/main" id="{FE702925-1B75-4C30-8843-068C32F66B1F}"/>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28;p48">
              <a:extLst>
                <a:ext uri="{FF2B5EF4-FFF2-40B4-BE49-F238E27FC236}">
                  <a16:creationId xmlns:a16="http://schemas.microsoft.com/office/drawing/2014/main" id="{FF0BAB7C-577B-45C2-BF05-C76338DD2BD6}"/>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29;p48">
              <a:extLst>
                <a:ext uri="{FF2B5EF4-FFF2-40B4-BE49-F238E27FC236}">
                  <a16:creationId xmlns:a16="http://schemas.microsoft.com/office/drawing/2014/main" id="{C390C850-8406-4777-A461-976490CF800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30;p48">
              <a:extLst>
                <a:ext uri="{FF2B5EF4-FFF2-40B4-BE49-F238E27FC236}">
                  <a16:creationId xmlns:a16="http://schemas.microsoft.com/office/drawing/2014/main" id="{38A6850F-4110-4A29-8F15-F2D2F69EAB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31;p48">
              <a:extLst>
                <a:ext uri="{FF2B5EF4-FFF2-40B4-BE49-F238E27FC236}">
                  <a16:creationId xmlns:a16="http://schemas.microsoft.com/office/drawing/2014/main" id="{56E5B6D0-D777-455C-89E7-A8C2D2EBED23}"/>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8AC5DF91-DA46-422D-8556-B128BA180864}"/>
              </a:ext>
            </a:extLst>
          </p:cNvPr>
          <p:cNvPicPr>
            <a:picLocks noChangeAspect="1"/>
          </p:cNvPicPr>
          <p:nvPr/>
        </p:nvPicPr>
        <p:blipFill>
          <a:blip r:embed="rId2"/>
          <a:stretch>
            <a:fillRect/>
          </a:stretch>
        </p:blipFill>
        <p:spPr>
          <a:xfrm>
            <a:off x="228660" y="2700111"/>
            <a:ext cx="4752528" cy="2272664"/>
          </a:xfrm>
          <a:prstGeom prst="rect">
            <a:avLst/>
          </a:prstGeom>
        </p:spPr>
      </p:pic>
      <p:pic>
        <p:nvPicPr>
          <p:cNvPr id="25" name="Picture 24">
            <a:extLst>
              <a:ext uri="{FF2B5EF4-FFF2-40B4-BE49-F238E27FC236}">
                <a16:creationId xmlns:a16="http://schemas.microsoft.com/office/drawing/2014/main" id="{F5474B1A-640B-459A-AD53-9C59E0653A24}"/>
              </a:ext>
            </a:extLst>
          </p:cNvPr>
          <p:cNvPicPr>
            <a:picLocks noChangeAspect="1"/>
          </p:cNvPicPr>
          <p:nvPr/>
        </p:nvPicPr>
        <p:blipFill>
          <a:blip r:embed="rId3"/>
          <a:stretch>
            <a:fillRect/>
          </a:stretch>
        </p:blipFill>
        <p:spPr>
          <a:xfrm>
            <a:off x="5292080" y="2898491"/>
            <a:ext cx="2947847" cy="1875903"/>
          </a:xfrm>
          <a:prstGeom prst="rect">
            <a:avLst/>
          </a:prstGeom>
        </p:spPr>
      </p:pic>
    </p:spTree>
    <p:extLst>
      <p:ext uri="{BB962C8B-B14F-4D97-AF65-F5344CB8AC3E}">
        <p14:creationId xmlns:p14="http://schemas.microsoft.com/office/powerpoint/2010/main" val="261193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80352-7465-465A-B963-B53838CA4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5" name="TextBox 4">
            <a:extLst>
              <a:ext uri="{FF2B5EF4-FFF2-40B4-BE49-F238E27FC236}">
                <a16:creationId xmlns:a16="http://schemas.microsoft.com/office/drawing/2014/main" id="{5A02B94C-0C89-4991-9A8E-BE2FB0FDAF75}"/>
              </a:ext>
            </a:extLst>
          </p:cNvPr>
          <p:cNvSpPr txBox="1"/>
          <p:nvPr/>
        </p:nvSpPr>
        <p:spPr>
          <a:xfrm>
            <a:off x="3275856" y="44987"/>
            <a:ext cx="4572000" cy="523220"/>
          </a:xfrm>
          <a:prstGeom prst="rect">
            <a:avLst/>
          </a:prstGeom>
          <a:noFill/>
        </p:spPr>
        <p:txBody>
          <a:bodyPr wrap="square">
            <a:spAutoFit/>
          </a:bodyPr>
          <a:lstStyle/>
          <a:p>
            <a:pPr marL="0" indent="0">
              <a:buNone/>
            </a:pPr>
            <a:r>
              <a:rPr lang="en-US" sz="2800" b="1" dirty="0">
                <a:solidFill>
                  <a:schemeClr val="accent2">
                    <a:lumMod val="50000"/>
                  </a:schemeClr>
                </a:solidFill>
              </a:rPr>
              <a:t>Literature Survey</a:t>
            </a:r>
          </a:p>
        </p:txBody>
      </p:sp>
      <p:sp>
        <p:nvSpPr>
          <p:cNvPr id="8" name="TextBox 7">
            <a:extLst>
              <a:ext uri="{FF2B5EF4-FFF2-40B4-BE49-F238E27FC236}">
                <a16:creationId xmlns:a16="http://schemas.microsoft.com/office/drawing/2014/main" id="{B623B69C-5B20-4CF8-9F79-824A3340F9A2}"/>
              </a:ext>
            </a:extLst>
          </p:cNvPr>
          <p:cNvSpPr txBox="1"/>
          <p:nvPr/>
        </p:nvSpPr>
        <p:spPr>
          <a:xfrm>
            <a:off x="228660" y="803639"/>
            <a:ext cx="8686679" cy="2031325"/>
          </a:xfrm>
          <a:prstGeom prst="rect">
            <a:avLst/>
          </a:prstGeom>
          <a:noFill/>
        </p:spPr>
        <p:txBody>
          <a:bodyPr wrap="square" rtlCol="0">
            <a:spAutoFit/>
          </a:bodyPr>
          <a:lstStyle/>
          <a:p>
            <a:r>
              <a:rPr lang="en-IN" b="1" dirty="0">
                <a:solidFill>
                  <a:schemeClr val="tx2">
                    <a:lumMod val="10000"/>
                  </a:schemeClr>
                </a:solidFill>
                <a:latin typeface="Times New Roman" panose="02020603050405020304" pitchFamily="18" charset="0"/>
                <a:cs typeface="Times New Roman" panose="02020603050405020304" pitchFamily="18" charset="0"/>
              </a:rPr>
              <a:t>4.     Paper Name: </a:t>
            </a:r>
            <a:r>
              <a:rPr lang="en-US" dirty="0">
                <a:solidFill>
                  <a:schemeClr val="tx2">
                    <a:lumMod val="10000"/>
                  </a:schemeClr>
                </a:solidFill>
                <a:latin typeface="Times New Roman" panose="02020603050405020304" pitchFamily="18" charset="0"/>
                <a:cs typeface="Times New Roman" panose="02020603050405020304" pitchFamily="18" charset="0"/>
              </a:rPr>
              <a:t>Deep Reinforcement Learning for Joint Offloading and Resource Allocation in Fog Computing.</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Authors: </a:t>
            </a:r>
            <a:r>
              <a:rPr lang="en-IN" dirty="0" err="1">
                <a:solidFill>
                  <a:schemeClr val="tx2">
                    <a:lumMod val="50000"/>
                  </a:schemeClr>
                </a:solidFill>
                <a:latin typeface="Times New Roman" panose="02020603050405020304" pitchFamily="18" charset="0"/>
                <a:cs typeface="Times New Roman" panose="02020603050405020304" pitchFamily="18" charset="0"/>
              </a:rPr>
              <a:t>Wenle</a:t>
            </a:r>
            <a:r>
              <a:rPr lang="en-IN" dirty="0">
                <a:solidFill>
                  <a:schemeClr val="tx2">
                    <a:lumMod val="50000"/>
                  </a:schemeClr>
                </a:solidFill>
                <a:latin typeface="Times New Roman" panose="02020603050405020304" pitchFamily="18" charset="0"/>
                <a:cs typeface="Times New Roman" panose="02020603050405020304" pitchFamily="18" charset="0"/>
              </a:rPr>
              <a:t> Bai , Cheng Qian </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Published Date: </a:t>
            </a:r>
            <a:r>
              <a:rPr lang="en-US" dirty="0">
                <a:solidFill>
                  <a:schemeClr val="tx2">
                    <a:lumMod val="10000"/>
                  </a:schemeClr>
                </a:solidFill>
                <a:latin typeface="Times New Roman" panose="02020603050405020304" pitchFamily="18" charset="0"/>
                <a:cs typeface="Times New Roman" panose="02020603050405020304" pitchFamily="18" charset="0"/>
              </a:rPr>
              <a:t>2021</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b="1" dirty="0">
                <a:solidFill>
                  <a:schemeClr val="tx2">
                    <a:lumMod val="10000"/>
                  </a:schemeClr>
                </a:solidFill>
                <a:latin typeface="Times New Roman" panose="02020603050405020304" pitchFamily="18" charset="0"/>
                <a:cs typeface="Times New Roman" panose="02020603050405020304" pitchFamily="18" charset="0"/>
              </a:rPr>
              <a:t>Learning: </a:t>
            </a:r>
            <a:r>
              <a:rPr lang="en-US" dirty="0">
                <a:solidFill>
                  <a:schemeClr val="tx2">
                    <a:lumMod val="10000"/>
                  </a:schemeClr>
                </a:solidFill>
                <a:latin typeface="Times New Roman" panose="02020603050405020304" pitchFamily="18" charset="0"/>
                <a:cs typeface="Times New Roman" panose="02020603050405020304" pitchFamily="18" charset="0"/>
              </a:rPr>
              <a:t>The algorithm proposed in this paper is Advantage Actor Critic Algorithm(A2C) and it uses Deep 	    	      Reinforcement Learning.</a:t>
            </a:r>
          </a:p>
          <a:p>
            <a:pPr algn="just"/>
            <a:endParaRPr lang="en-IN"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6" name="Google Shape;1014;p48">
            <a:extLst>
              <a:ext uri="{FF2B5EF4-FFF2-40B4-BE49-F238E27FC236}">
                <a16:creationId xmlns:a16="http://schemas.microsoft.com/office/drawing/2014/main" id="{ACC81761-5C4E-4E6C-87FA-7A7C25A9C8A5}"/>
              </a:ext>
            </a:extLst>
          </p:cNvPr>
          <p:cNvGrpSpPr/>
          <p:nvPr/>
        </p:nvGrpSpPr>
        <p:grpSpPr>
          <a:xfrm>
            <a:off x="2808527" y="66252"/>
            <a:ext cx="460705" cy="491455"/>
            <a:chOff x="9901824" y="937343"/>
            <a:chExt cx="744273" cy="793950"/>
          </a:xfrm>
        </p:grpSpPr>
        <p:grpSp>
          <p:nvGrpSpPr>
            <p:cNvPr id="7" name="Google Shape;1015;p48">
              <a:extLst>
                <a:ext uri="{FF2B5EF4-FFF2-40B4-BE49-F238E27FC236}">
                  <a16:creationId xmlns:a16="http://schemas.microsoft.com/office/drawing/2014/main" id="{A2057AEC-8B2A-4EB2-B9CE-40016262A4D5}"/>
                </a:ext>
              </a:extLst>
            </p:cNvPr>
            <p:cNvGrpSpPr/>
            <p:nvPr/>
          </p:nvGrpSpPr>
          <p:grpSpPr>
            <a:xfrm>
              <a:off x="9901824" y="937343"/>
              <a:ext cx="744273" cy="793950"/>
              <a:chOff x="9901824" y="937343"/>
              <a:chExt cx="744273" cy="793950"/>
            </a:xfrm>
          </p:grpSpPr>
          <p:sp>
            <p:nvSpPr>
              <p:cNvPr id="15" name="Google Shape;1016;p48">
                <a:extLst>
                  <a:ext uri="{FF2B5EF4-FFF2-40B4-BE49-F238E27FC236}">
                    <a16:creationId xmlns:a16="http://schemas.microsoft.com/office/drawing/2014/main" id="{46E8E49A-61DA-4CE9-8313-25BBAF4DAB9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17;p48">
                <a:extLst>
                  <a:ext uri="{FF2B5EF4-FFF2-40B4-BE49-F238E27FC236}">
                    <a16:creationId xmlns:a16="http://schemas.microsoft.com/office/drawing/2014/main" id="{838B6920-C861-4891-8218-D4D9FDDA932E}"/>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18;p48">
                <a:extLst>
                  <a:ext uri="{FF2B5EF4-FFF2-40B4-BE49-F238E27FC236}">
                    <a16:creationId xmlns:a16="http://schemas.microsoft.com/office/drawing/2014/main" id="{1B03E7E1-86C1-4F30-A5DB-C534AFA7290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19;p48">
                <a:extLst>
                  <a:ext uri="{FF2B5EF4-FFF2-40B4-BE49-F238E27FC236}">
                    <a16:creationId xmlns:a16="http://schemas.microsoft.com/office/drawing/2014/main" id="{F702F769-693A-4F6C-8CBC-FDA228CDA790}"/>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20;p48">
                <a:extLst>
                  <a:ext uri="{FF2B5EF4-FFF2-40B4-BE49-F238E27FC236}">
                    <a16:creationId xmlns:a16="http://schemas.microsoft.com/office/drawing/2014/main" id="{16C3D10D-7200-42FF-8973-ECBE68609F16}"/>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21;p48">
                <a:extLst>
                  <a:ext uri="{FF2B5EF4-FFF2-40B4-BE49-F238E27FC236}">
                    <a16:creationId xmlns:a16="http://schemas.microsoft.com/office/drawing/2014/main" id="{B8B0BD44-AB9B-4429-A464-66DCBA544000}"/>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22;p48">
                <a:extLst>
                  <a:ext uri="{FF2B5EF4-FFF2-40B4-BE49-F238E27FC236}">
                    <a16:creationId xmlns:a16="http://schemas.microsoft.com/office/drawing/2014/main" id="{92A8B45C-E5CC-4417-8DA9-C73A9EDD3C2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23;p48">
                <a:extLst>
                  <a:ext uri="{FF2B5EF4-FFF2-40B4-BE49-F238E27FC236}">
                    <a16:creationId xmlns:a16="http://schemas.microsoft.com/office/drawing/2014/main" id="{CD099CAE-9465-42E7-9736-DCFCB14B3917}"/>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24;p48">
                <a:extLst>
                  <a:ext uri="{FF2B5EF4-FFF2-40B4-BE49-F238E27FC236}">
                    <a16:creationId xmlns:a16="http://schemas.microsoft.com/office/drawing/2014/main" id="{D70D7205-7362-4B6F-B263-F8D6404C6EE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25;p48">
                <a:extLst>
                  <a:ext uri="{FF2B5EF4-FFF2-40B4-BE49-F238E27FC236}">
                    <a16:creationId xmlns:a16="http://schemas.microsoft.com/office/drawing/2014/main" id="{2DE07ABF-8146-42BD-9B3E-185BB1C6DF6A}"/>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1026;p48">
              <a:extLst>
                <a:ext uri="{FF2B5EF4-FFF2-40B4-BE49-F238E27FC236}">
                  <a16:creationId xmlns:a16="http://schemas.microsoft.com/office/drawing/2014/main" id="{C5BD9EC7-8262-42A6-B3B1-9BBC1DB297C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27;p48">
              <a:extLst>
                <a:ext uri="{FF2B5EF4-FFF2-40B4-BE49-F238E27FC236}">
                  <a16:creationId xmlns:a16="http://schemas.microsoft.com/office/drawing/2014/main" id="{FE702925-1B75-4C30-8843-068C32F66B1F}"/>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28;p48">
              <a:extLst>
                <a:ext uri="{FF2B5EF4-FFF2-40B4-BE49-F238E27FC236}">
                  <a16:creationId xmlns:a16="http://schemas.microsoft.com/office/drawing/2014/main" id="{FF0BAB7C-577B-45C2-BF05-C76338DD2BD6}"/>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29;p48">
              <a:extLst>
                <a:ext uri="{FF2B5EF4-FFF2-40B4-BE49-F238E27FC236}">
                  <a16:creationId xmlns:a16="http://schemas.microsoft.com/office/drawing/2014/main" id="{C390C850-8406-4777-A461-976490CF800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30;p48">
              <a:extLst>
                <a:ext uri="{FF2B5EF4-FFF2-40B4-BE49-F238E27FC236}">
                  <a16:creationId xmlns:a16="http://schemas.microsoft.com/office/drawing/2014/main" id="{38A6850F-4110-4A29-8F15-F2D2F69EAB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31;p48">
              <a:extLst>
                <a:ext uri="{FF2B5EF4-FFF2-40B4-BE49-F238E27FC236}">
                  <a16:creationId xmlns:a16="http://schemas.microsoft.com/office/drawing/2014/main" id="{56E5B6D0-D777-455C-89E7-A8C2D2EBED23}"/>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8AC5DF91-DA46-422D-8556-B128BA180864}"/>
              </a:ext>
            </a:extLst>
          </p:cNvPr>
          <p:cNvPicPr>
            <a:picLocks noChangeAspect="1"/>
          </p:cNvPicPr>
          <p:nvPr/>
        </p:nvPicPr>
        <p:blipFill>
          <a:blip r:embed="rId2"/>
          <a:stretch>
            <a:fillRect/>
          </a:stretch>
        </p:blipFill>
        <p:spPr>
          <a:xfrm>
            <a:off x="228660" y="2700111"/>
            <a:ext cx="4752528" cy="2272664"/>
          </a:xfrm>
          <a:prstGeom prst="rect">
            <a:avLst/>
          </a:prstGeom>
        </p:spPr>
      </p:pic>
      <p:pic>
        <p:nvPicPr>
          <p:cNvPr id="25" name="Picture 24">
            <a:extLst>
              <a:ext uri="{FF2B5EF4-FFF2-40B4-BE49-F238E27FC236}">
                <a16:creationId xmlns:a16="http://schemas.microsoft.com/office/drawing/2014/main" id="{F5474B1A-640B-459A-AD53-9C59E0653A24}"/>
              </a:ext>
            </a:extLst>
          </p:cNvPr>
          <p:cNvPicPr>
            <a:picLocks noChangeAspect="1"/>
          </p:cNvPicPr>
          <p:nvPr/>
        </p:nvPicPr>
        <p:blipFill>
          <a:blip r:embed="rId3"/>
          <a:stretch>
            <a:fillRect/>
          </a:stretch>
        </p:blipFill>
        <p:spPr>
          <a:xfrm>
            <a:off x="5292080" y="2898491"/>
            <a:ext cx="2947847" cy="1875903"/>
          </a:xfrm>
          <a:prstGeom prst="rect">
            <a:avLst/>
          </a:prstGeom>
        </p:spPr>
      </p:pic>
    </p:spTree>
    <p:extLst>
      <p:ext uri="{BB962C8B-B14F-4D97-AF65-F5344CB8AC3E}">
        <p14:creationId xmlns:p14="http://schemas.microsoft.com/office/powerpoint/2010/main" val="338483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103" name="Google Shape;103;p14"/>
          <p:cNvSpPr txBox="1">
            <a:spLocks noGrp="1"/>
          </p:cNvSpPr>
          <p:nvPr>
            <p:ph type="subTitle" idx="4294967295"/>
          </p:nvPr>
        </p:nvSpPr>
        <p:spPr>
          <a:xfrm>
            <a:off x="1691680" y="34129"/>
            <a:ext cx="6604216" cy="784225"/>
          </a:xfrm>
          <a:prstGeom prst="rect">
            <a:avLst/>
          </a:prstGeom>
        </p:spPr>
        <p:txBody>
          <a:bodyPr spcFirstLastPara="1" wrap="square" lIns="91425" tIns="91425" rIns="91425" bIns="91425" anchor="t" anchorCtr="0">
            <a:noAutofit/>
          </a:bodyPr>
          <a:lstStyle/>
          <a:p>
            <a:pPr marL="0" indent="0">
              <a:buNone/>
            </a:pPr>
            <a:r>
              <a:rPr lang="en-US" sz="3600" b="1" dirty="0">
                <a:solidFill>
                  <a:schemeClr val="accent2">
                    <a:lumMod val="50000"/>
                  </a:schemeClr>
                </a:solidFill>
              </a:rPr>
              <a:t>Dataset and Expected Output</a:t>
            </a:r>
            <a:endParaRPr sz="3600" b="1" dirty="0">
              <a:solidFill>
                <a:schemeClr val="accent2">
                  <a:lumMod val="50000"/>
                </a:schemeClr>
              </a:solidFill>
            </a:endParaRPr>
          </a:p>
        </p:txBody>
      </p:sp>
      <p:sp>
        <p:nvSpPr>
          <p:cNvPr id="104" name="Google Shape;104;p14"/>
          <p:cNvSpPr txBox="1">
            <a:spLocks noGrp="1"/>
          </p:cNvSpPr>
          <p:nvPr>
            <p:ph type="body" idx="4294967295"/>
          </p:nvPr>
        </p:nvSpPr>
        <p:spPr>
          <a:xfrm>
            <a:off x="285720" y="857238"/>
            <a:ext cx="8215370" cy="4000528"/>
          </a:xfrm>
          <a:prstGeom prst="rect">
            <a:avLst/>
          </a:prstGeom>
        </p:spPr>
        <p:txBody>
          <a:bodyPr spcFirstLastPara="1" wrap="square" lIns="91425" tIns="91425" rIns="91425" bIns="91425" anchor="t" anchorCtr="0">
            <a:noAutofit/>
          </a:bodyPr>
          <a:lstStyle/>
          <a:p>
            <a:pPr algn="just"/>
            <a:r>
              <a:rPr lang="en-US" sz="1600" dirty="0">
                <a:solidFill>
                  <a:schemeClr val="tx2">
                    <a:lumMod val="10000"/>
                  </a:schemeClr>
                </a:solidFill>
                <a:latin typeface="Times New Roman" panose="02020603050405020304" pitchFamily="18" charset="0"/>
                <a:cs typeface="Times New Roman" panose="02020603050405020304" pitchFamily="18" charset="0"/>
              </a:rPr>
              <a:t>Live data set is  collected from the campus from the below prototype.</a:t>
            </a:r>
          </a:p>
          <a:p>
            <a:pPr algn="just"/>
            <a:r>
              <a:rPr lang="en-US" sz="1600" dirty="0">
                <a:solidFill>
                  <a:schemeClr val="tx2">
                    <a:lumMod val="10000"/>
                  </a:schemeClr>
                </a:solidFill>
                <a:latin typeface="Times New Roman" panose="02020603050405020304" pitchFamily="18" charset="0"/>
                <a:cs typeface="Times New Roman" panose="02020603050405020304" pitchFamily="18" charset="0"/>
              </a:rPr>
              <a:t>The data is obtained in an excel sheet which contains information about Temperature, Humidity, Hydrogen levels, Carbon Monoxide levels, Air Quality index.</a:t>
            </a: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marL="358902" indent="-285750" algn="just"/>
            <a:r>
              <a:rPr lang="en-US" sz="1800" b="0" i="0" dirty="0">
                <a:solidFill>
                  <a:srgbClr val="13171A"/>
                </a:solidFill>
                <a:effectLst/>
                <a:latin typeface="Times New Roman" panose="02020603050405020304" pitchFamily="18" charset="0"/>
                <a:ea typeface="Lato" panose="020F0502020204030203" pitchFamily="34" charset="0"/>
                <a:cs typeface="Times New Roman" panose="02020603050405020304" pitchFamily="18" charset="0"/>
              </a:rPr>
              <a:t>Expected Output: </a:t>
            </a:r>
            <a:r>
              <a:rPr lang="en-IN" sz="1800" b="0" i="0" kern="1200" spc="0" baseline="0" dirty="0">
                <a:ln>
                  <a:noFill/>
                </a:ln>
                <a:solidFill>
                  <a:srgbClr val="202124"/>
                </a:solidFill>
                <a:effectLst/>
                <a:latin typeface="Times New Roman" panose="02020603050405020304" pitchFamily="18" charset="0"/>
                <a:ea typeface="SamsungOne 600C"/>
                <a:cs typeface="Times New Roman" panose="02020603050405020304" pitchFamily="18" charset="0"/>
              </a:rPr>
              <a:t>A</a:t>
            </a:r>
            <a:r>
              <a:rPr lang="en-IN" sz="1800" b="0" i="0" dirty="0">
                <a:solidFill>
                  <a:srgbClr val="202124"/>
                </a:solidFill>
                <a:effectLst/>
                <a:latin typeface="Times New Roman" panose="02020603050405020304" pitchFamily="18" charset="0"/>
                <a:ea typeface="Lato" panose="020F0502020204030203" pitchFamily="34" charset="0"/>
                <a:cs typeface="Times New Roman" panose="02020603050405020304" pitchFamily="18" charset="0"/>
              </a:rPr>
              <a:t>chieving effective offloading and load balancing between fog 		    nodes such that the load is distributed.</a:t>
            </a:r>
            <a:endParaRPr lang="en-IN" sz="1200" dirty="0">
              <a:effectLst/>
            </a:endParaRPr>
          </a:p>
          <a:p>
            <a:pPr algn="just"/>
            <a:endParaRPr lang="en-US" sz="1600"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10" name="Google Shape;1324;p48"/>
          <p:cNvGrpSpPr/>
          <p:nvPr/>
        </p:nvGrpSpPr>
        <p:grpSpPr>
          <a:xfrm>
            <a:off x="1187624" y="261043"/>
            <a:ext cx="373053" cy="445791"/>
            <a:chOff x="8095060" y="5664590"/>
            <a:chExt cx="497404" cy="594389"/>
          </a:xfrm>
        </p:grpSpPr>
        <p:grpSp>
          <p:nvGrpSpPr>
            <p:cNvPr id="11" name="Google Shape;1325;p48"/>
            <p:cNvGrpSpPr/>
            <p:nvPr/>
          </p:nvGrpSpPr>
          <p:grpSpPr>
            <a:xfrm>
              <a:off x="8095060" y="5969027"/>
              <a:ext cx="497404" cy="289951"/>
              <a:chOff x="8095060" y="5969027"/>
              <a:chExt cx="497404" cy="289951"/>
            </a:xfrm>
          </p:grpSpPr>
          <p:sp>
            <p:nvSpPr>
              <p:cNvPr id="24" name="Google Shape;1326;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327;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328;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 name="Google Shape;1329;p48"/>
            <p:cNvGrpSpPr/>
            <p:nvPr/>
          </p:nvGrpSpPr>
          <p:grpSpPr>
            <a:xfrm>
              <a:off x="8095060" y="5867832"/>
              <a:ext cx="497404" cy="289312"/>
              <a:chOff x="8095060" y="5867832"/>
              <a:chExt cx="497404" cy="289312"/>
            </a:xfrm>
          </p:grpSpPr>
          <p:sp>
            <p:nvSpPr>
              <p:cNvPr id="21" name="Google Shape;1330;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31;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332;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 name="Google Shape;1333;p48"/>
            <p:cNvGrpSpPr/>
            <p:nvPr/>
          </p:nvGrpSpPr>
          <p:grpSpPr>
            <a:xfrm>
              <a:off x="8095060" y="5765998"/>
              <a:ext cx="497404" cy="289312"/>
              <a:chOff x="8095060" y="5765998"/>
              <a:chExt cx="497404" cy="289312"/>
            </a:xfrm>
          </p:grpSpPr>
          <p:sp>
            <p:nvSpPr>
              <p:cNvPr id="18" name="Google Shape;1334;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35;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36;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 name="Google Shape;1337;p48"/>
            <p:cNvGrpSpPr/>
            <p:nvPr/>
          </p:nvGrpSpPr>
          <p:grpSpPr>
            <a:xfrm>
              <a:off x="8095060" y="5664590"/>
              <a:ext cx="497404" cy="290163"/>
              <a:chOff x="8095060" y="5664590"/>
              <a:chExt cx="497404" cy="290163"/>
            </a:xfrm>
          </p:grpSpPr>
          <p:sp>
            <p:nvSpPr>
              <p:cNvPr id="15" name="Google Shape;1338;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39;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40;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4702DDA6-07BF-436A-9B4E-ACB40A104202}"/>
              </a:ext>
            </a:extLst>
          </p:cNvPr>
          <p:cNvPicPr>
            <a:picLocks noChangeAspect="1"/>
          </p:cNvPicPr>
          <p:nvPr/>
        </p:nvPicPr>
        <p:blipFill>
          <a:blip r:embed="rId3"/>
          <a:stretch>
            <a:fillRect/>
          </a:stretch>
        </p:blipFill>
        <p:spPr>
          <a:xfrm>
            <a:off x="1979712" y="1923678"/>
            <a:ext cx="4104456" cy="22467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grpSp>
        <p:nvGrpSpPr>
          <p:cNvPr id="79" name="Google Shape;1324;p48"/>
          <p:cNvGrpSpPr/>
          <p:nvPr/>
        </p:nvGrpSpPr>
        <p:grpSpPr>
          <a:xfrm>
            <a:off x="1259632" y="205755"/>
            <a:ext cx="373054" cy="445792"/>
            <a:chOff x="0" y="0"/>
            <a:chExt cx="373053" cy="445790"/>
          </a:xfrm>
        </p:grpSpPr>
        <p:grpSp>
          <p:nvGrpSpPr>
            <p:cNvPr id="66" name="Google Shape;1325;p48"/>
            <p:cNvGrpSpPr/>
            <p:nvPr/>
          </p:nvGrpSpPr>
          <p:grpSpPr>
            <a:xfrm>
              <a:off x="0" y="228327"/>
              <a:ext cx="373054" cy="217464"/>
              <a:chOff x="0" y="0"/>
              <a:chExt cx="373052" cy="217462"/>
            </a:xfrm>
          </p:grpSpPr>
          <p:sp>
            <p:nvSpPr>
              <p:cNvPr id="63" name="Google Shape;1326;p48"/>
              <p:cNvSpPr/>
              <p:nvPr/>
            </p:nvSpPr>
            <p:spPr>
              <a:xfrm>
                <a:off x="0" y="-1"/>
                <a:ext cx="373052" cy="186307"/>
              </a:xfrm>
              <a:custGeom>
                <a:avLst/>
                <a:gdLst/>
                <a:ahLst/>
                <a:cxnLst>
                  <a:cxn ang="0">
                    <a:pos x="wd2" y="hd2"/>
                  </a:cxn>
                  <a:cxn ang="5400000">
                    <a:pos x="wd2" y="hd2"/>
                  </a:cxn>
                  <a:cxn ang="10800000">
                    <a:pos x="wd2" y="hd2"/>
                  </a:cxn>
                  <a:cxn ang="16200000">
                    <a:pos x="wd2" y="hd2"/>
                  </a:cxn>
                </a:cxnLst>
                <a:rect l="0" t="0" r="r" b="b"/>
                <a:pathLst>
                  <a:path w="21600" h="21600" extrusionOk="0">
                    <a:moveTo>
                      <a:pt x="16191" y="5409"/>
                    </a:moveTo>
                    <a:lnTo>
                      <a:pt x="10800" y="0"/>
                    </a:lnTo>
                    <a:lnTo>
                      <a:pt x="5418" y="5409"/>
                    </a:lnTo>
                    <a:lnTo>
                      <a:pt x="0" y="10819"/>
                    </a:lnTo>
                    <a:lnTo>
                      <a:pt x="5418" y="16228"/>
                    </a:lnTo>
                    <a:lnTo>
                      <a:pt x="10800" y="21600"/>
                    </a:lnTo>
                    <a:lnTo>
                      <a:pt x="16191" y="16228"/>
                    </a:lnTo>
                    <a:lnTo>
                      <a:pt x="21600" y="10819"/>
                    </a:lnTo>
                    <a:lnTo>
                      <a:pt x="16191" y="5409"/>
                    </a:lnTo>
                    <a:close/>
                  </a:path>
                </a:pathLst>
              </a:custGeom>
              <a:solidFill>
                <a:srgbClr val="B4A7D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64" name="Google Shape;1327;p48"/>
              <p:cNvSpPr/>
              <p:nvPr/>
            </p:nvSpPr>
            <p:spPr>
              <a:xfrm>
                <a:off x="0" y="92673"/>
                <a:ext cx="186526" cy="12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448"/>
                    </a:lnTo>
                    <a:lnTo>
                      <a:pt x="21600" y="21600"/>
                    </a:lnTo>
                    <a:lnTo>
                      <a:pt x="21600" y="16096"/>
                    </a:lnTo>
                    <a:lnTo>
                      <a:pt x="0" y="0"/>
                    </a:lnTo>
                    <a:close/>
                  </a:path>
                </a:pathLst>
              </a:custGeom>
              <a:solidFill>
                <a:srgbClr val="8E7CC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65" name="Google Shape;1328;p48"/>
              <p:cNvSpPr/>
              <p:nvPr/>
            </p:nvSpPr>
            <p:spPr>
              <a:xfrm>
                <a:off x="186527" y="92673"/>
                <a:ext cx="186527" cy="1247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6096"/>
                    </a:lnTo>
                    <a:lnTo>
                      <a:pt x="0" y="21600"/>
                    </a:lnTo>
                    <a:lnTo>
                      <a:pt x="21600" y="5448"/>
                    </a:lnTo>
                    <a:lnTo>
                      <a:pt x="21600" y="0"/>
                    </a:lnTo>
                    <a:close/>
                  </a:path>
                </a:pathLst>
              </a:custGeom>
              <a:solidFill>
                <a:srgbClr val="674EA7"/>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grpSp>
          <p:nvGrpSpPr>
            <p:cNvPr id="70" name="Google Shape;1329;p48"/>
            <p:cNvGrpSpPr/>
            <p:nvPr/>
          </p:nvGrpSpPr>
          <p:grpSpPr>
            <a:xfrm>
              <a:off x="0" y="152431"/>
              <a:ext cx="373054" cy="216984"/>
              <a:chOff x="0" y="0"/>
              <a:chExt cx="373052" cy="216983"/>
            </a:xfrm>
          </p:grpSpPr>
          <p:sp>
            <p:nvSpPr>
              <p:cNvPr id="67" name="Google Shape;1330;p48"/>
              <p:cNvSpPr/>
              <p:nvPr/>
            </p:nvSpPr>
            <p:spPr>
              <a:xfrm>
                <a:off x="0" y="-1"/>
                <a:ext cx="373052" cy="186147"/>
              </a:xfrm>
              <a:custGeom>
                <a:avLst/>
                <a:gdLst/>
                <a:ahLst/>
                <a:cxnLst>
                  <a:cxn ang="0">
                    <a:pos x="wd2" y="hd2"/>
                  </a:cxn>
                  <a:cxn ang="5400000">
                    <a:pos x="wd2" y="hd2"/>
                  </a:cxn>
                  <a:cxn ang="10800000">
                    <a:pos x="wd2" y="hd2"/>
                  </a:cxn>
                  <a:cxn ang="16200000">
                    <a:pos x="wd2" y="hd2"/>
                  </a:cxn>
                </a:cxnLst>
                <a:rect l="0" t="0" r="r" b="b"/>
                <a:pathLst>
                  <a:path w="21600" h="21600" extrusionOk="0">
                    <a:moveTo>
                      <a:pt x="16191" y="5414"/>
                    </a:moveTo>
                    <a:lnTo>
                      <a:pt x="10800" y="0"/>
                    </a:lnTo>
                    <a:lnTo>
                      <a:pt x="5418" y="5414"/>
                    </a:lnTo>
                    <a:lnTo>
                      <a:pt x="0" y="10772"/>
                    </a:lnTo>
                    <a:lnTo>
                      <a:pt x="5418" y="16186"/>
                    </a:lnTo>
                    <a:lnTo>
                      <a:pt x="10800" y="21600"/>
                    </a:lnTo>
                    <a:lnTo>
                      <a:pt x="16191" y="16186"/>
                    </a:lnTo>
                    <a:lnTo>
                      <a:pt x="21600" y="10772"/>
                    </a:lnTo>
                    <a:lnTo>
                      <a:pt x="16191" y="5414"/>
                    </a:lnTo>
                    <a:close/>
                  </a:path>
                </a:pathLst>
              </a:custGeom>
              <a:solidFill>
                <a:srgbClr val="A4C2F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68" name="Google Shape;1331;p48"/>
              <p:cNvSpPr/>
              <p:nvPr/>
            </p:nvSpPr>
            <p:spPr>
              <a:xfrm>
                <a:off x="0" y="92194"/>
                <a:ext cx="186526" cy="124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504"/>
                    </a:lnTo>
                    <a:lnTo>
                      <a:pt x="21600" y="21600"/>
                    </a:lnTo>
                    <a:lnTo>
                      <a:pt x="21600" y="16152"/>
                    </a:lnTo>
                    <a:lnTo>
                      <a:pt x="0" y="0"/>
                    </a:lnTo>
                    <a:close/>
                  </a:path>
                </a:pathLst>
              </a:custGeom>
              <a:solidFill>
                <a:srgbClr val="6D9EEB"/>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69" name="Google Shape;1332;p48"/>
              <p:cNvSpPr/>
              <p:nvPr/>
            </p:nvSpPr>
            <p:spPr>
              <a:xfrm>
                <a:off x="186527" y="92194"/>
                <a:ext cx="186527" cy="1247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6152"/>
                    </a:lnTo>
                    <a:lnTo>
                      <a:pt x="0" y="21600"/>
                    </a:lnTo>
                    <a:lnTo>
                      <a:pt x="21600" y="5504"/>
                    </a:lnTo>
                    <a:lnTo>
                      <a:pt x="21600" y="0"/>
                    </a:lnTo>
                    <a:close/>
                  </a:path>
                </a:pathLst>
              </a:custGeom>
              <a:solidFill>
                <a:srgbClr val="3C78D8"/>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grpSp>
          <p:nvGrpSpPr>
            <p:cNvPr id="74" name="Google Shape;1333;p48"/>
            <p:cNvGrpSpPr/>
            <p:nvPr/>
          </p:nvGrpSpPr>
          <p:grpSpPr>
            <a:xfrm>
              <a:off x="0" y="76055"/>
              <a:ext cx="373054" cy="216985"/>
              <a:chOff x="0" y="0"/>
              <a:chExt cx="373052" cy="216983"/>
            </a:xfrm>
          </p:grpSpPr>
          <p:sp>
            <p:nvSpPr>
              <p:cNvPr id="71" name="Google Shape;1334;p48"/>
              <p:cNvSpPr/>
              <p:nvPr/>
            </p:nvSpPr>
            <p:spPr>
              <a:xfrm>
                <a:off x="0" y="-1"/>
                <a:ext cx="373052" cy="186147"/>
              </a:xfrm>
              <a:custGeom>
                <a:avLst/>
                <a:gdLst/>
                <a:ahLst/>
                <a:cxnLst>
                  <a:cxn ang="0">
                    <a:pos x="wd2" y="hd2"/>
                  </a:cxn>
                  <a:cxn ang="5400000">
                    <a:pos x="wd2" y="hd2"/>
                  </a:cxn>
                  <a:cxn ang="10800000">
                    <a:pos x="wd2" y="hd2"/>
                  </a:cxn>
                  <a:cxn ang="16200000">
                    <a:pos x="wd2" y="hd2"/>
                  </a:cxn>
                </a:cxnLst>
                <a:rect l="0" t="0" r="r" b="b"/>
                <a:pathLst>
                  <a:path w="21600" h="21600" extrusionOk="0">
                    <a:moveTo>
                      <a:pt x="16191" y="5414"/>
                    </a:moveTo>
                    <a:lnTo>
                      <a:pt x="10800" y="0"/>
                    </a:lnTo>
                    <a:lnTo>
                      <a:pt x="5418" y="5414"/>
                    </a:lnTo>
                    <a:lnTo>
                      <a:pt x="0" y="10828"/>
                    </a:lnTo>
                    <a:lnTo>
                      <a:pt x="5418" y="16186"/>
                    </a:lnTo>
                    <a:lnTo>
                      <a:pt x="10800" y="21600"/>
                    </a:lnTo>
                    <a:lnTo>
                      <a:pt x="16191" y="16186"/>
                    </a:lnTo>
                    <a:lnTo>
                      <a:pt x="21600" y="10828"/>
                    </a:lnTo>
                    <a:lnTo>
                      <a:pt x="16191" y="5414"/>
                    </a:lnTo>
                    <a:close/>
                  </a:path>
                </a:pathLst>
              </a:custGeom>
              <a:solidFill>
                <a:srgbClr val="B6D7A8"/>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72" name="Google Shape;1335;p48"/>
              <p:cNvSpPr/>
              <p:nvPr/>
            </p:nvSpPr>
            <p:spPr>
              <a:xfrm>
                <a:off x="0" y="92673"/>
                <a:ext cx="186526" cy="124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442"/>
                    </a:lnTo>
                    <a:lnTo>
                      <a:pt x="21600" y="21600"/>
                    </a:lnTo>
                    <a:lnTo>
                      <a:pt x="21600" y="16131"/>
                    </a:lnTo>
                    <a:lnTo>
                      <a:pt x="0" y="0"/>
                    </a:lnTo>
                    <a:close/>
                  </a:path>
                </a:pathLst>
              </a:custGeom>
              <a:solidFill>
                <a:srgbClr val="93C47D"/>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73" name="Google Shape;1336;p48"/>
              <p:cNvSpPr/>
              <p:nvPr/>
            </p:nvSpPr>
            <p:spPr>
              <a:xfrm>
                <a:off x="186527" y="92673"/>
                <a:ext cx="186527" cy="124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6131"/>
                    </a:lnTo>
                    <a:lnTo>
                      <a:pt x="0" y="21600"/>
                    </a:lnTo>
                    <a:lnTo>
                      <a:pt x="21600" y="5442"/>
                    </a:lnTo>
                    <a:lnTo>
                      <a:pt x="21600" y="0"/>
                    </a:lnTo>
                    <a:close/>
                  </a:path>
                </a:pathLst>
              </a:custGeom>
              <a:solidFill>
                <a:srgbClr val="6AA84F"/>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grpSp>
          <p:nvGrpSpPr>
            <p:cNvPr id="78" name="Google Shape;1337;p48"/>
            <p:cNvGrpSpPr/>
            <p:nvPr/>
          </p:nvGrpSpPr>
          <p:grpSpPr>
            <a:xfrm>
              <a:off x="0" y="0"/>
              <a:ext cx="373054" cy="217622"/>
              <a:chOff x="0" y="0"/>
              <a:chExt cx="373052" cy="217621"/>
            </a:xfrm>
          </p:grpSpPr>
          <p:sp>
            <p:nvSpPr>
              <p:cNvPr id="75" name="Google Shape;1338;p48"/>
              <p:cNvSpPr/>
              <p:nvPr/>
            </p:nvSpPr>
            <p:spPr>
              <a:xfrm>
                <a:off x="0" y="0"/>
                <a:ext cx="373052" cy="186306"/>
              </a:xfrm>
              <a:custGeom>
                <a:avLst/>
                <a:gdLst/>
                <a:ahLst/>
                <a:cxnLst>
                  <a:cxn ang="0">
                    <a:pos x="wd2" y="hd2"/>
                  </a:cxn>
                  <a:cxn ang="5400000">
                    <a:pos x="wd2" y="hd2"/>
                  </a:cxn>
                  <a:cxn ang="10800000">
                    <a:pos x="wd2" y="hd2"/>
                  </a:cxn>
                  <a:cxn ang="16200000">
                    <a:pos x="wd2" y="hd2"/>
                  </a:cxn>
                </a:cxnLst>
                <a:rect l="0" t="0" r="r" b="b"/>
                <a:pathLst>
                  <a:path w="21600" h="21600" extrusionOk="0">
                    <a:moveTo>
                      <a:pt x="16191" y="5372"/>
                    </a:moveTo>
                    <a:lnTo>
                      <a:pt x="10800" y="0"/>
                    </a:lnTo>
                    <a:lnTo>
                      <a:pt x="5418" y="5372"/>
                    </a:lnTo>
                    <a:lnTo>
                      <a:pt x="0" y="10781"/>
                    </a:lnTo>
                    <a:lnTo>
                      <a:pt x="5418" y="16191"/>
                    </a:lnTo>
                    <a:lnTo>
                      <a:pt x="10800" y="21600"/>
                    </a:lnTo>
                    <a:lnTo>
                      <a:pt x="16191" y="16191"/>
                    </a:lnTo>
                    <a:lnTo>
                      <a:pt x="21600" y="10781"/>
                    </a:lnTo>
                    <a:lnTo>
                      <a:pt x="16191" y="5372"/>
                    </a:lnTo>
                    <a:close/>
                  </a:path>
                </a:pathLst>
              </a:custGeom>
              <a:solidFill>
                <a:srgbClr val="FFE599"/>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76" name="Google Shape;1339;p48"/>
              <p:cNvSpPr/>
              <p:nvPr/>
            </p:nvSpPr>
            <p:spPr>
              <a:xfrm>
                <a:off x="0" y="92992"/>
                <a:ext cx="186526" cy="124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428"/>
                    </a:lnTo>
                    <a:lnTo>
                      <a:pt x="21600" y="21600"/>
                    </a:lnTo>
                    <a:lnTo>
                      <a:pt x="21600" y="16172"/>
                    </a:lnTo>
                    <a:lnTo>
                      <a:pt x="0" y="0"/>
                    </a:lnTo>
                    <a:close/>
                  </a:path>
                </a:pathLst>
              </a:custGeom>
              <a:solidFill>
                <a:srgbClr val="FFD96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77" name="Google Shape;1340;p48"/>
              <p:cNvSpPr/>
              <p:nvPr/>
            </p:nvSpPr>
            <p:spPr>
              <a:xfrm>
                <a:off x="186527" y="92992"/>
                <a:ext cx="186527" cy="12463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6172"/>
                    </a:lnTo>
                    <a:lnTo>
                      <a:pt x="0" y="21600"/>
                    </a:lnTo>
                    <a:lnTo>
                      <a:pt x="21600" y="5428"/>
                    </a:lnTo>
                    <a:lnTo>
                      <a:pt x="21600" y="0"/>
                    </a:lnTo>
                    <a:close/>
                  </a:path>
                </a:pathLst>
              </a:custGeom>
              <a:solidFill>
                <a:srgbClr val="F1C23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grpSp>
      <p:sp>
        <p:nvSpPr>
          <p:cNvPr id="80" name="Google Shape;103;p14"/>
          <p:cNvSpPr txBox="1"/>
          <p:nvPr/>
        </p:nvSpPr>
        <p:spPr>
          <a:xfrm>
            <a:off x="1632684" y="5474"/>
            <a:ext cx="6480721" cy="66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Dataset Collected From Campus</a:t>
            </a:r>
          </a:p>
        </p:txBody>
      </p:sp>
      <p:pic>
        <p:nvPicPr>
          <p:cNvPr id="4" name="Picture 3">
            <a:extLst>
              <a:ext uri="{FF2B5EF4-FFF2-40B4-BE49-F238E27FC236}">
                <a16:creationId xmlns:a16="http://schemas.microsoft.com/office/drawing/2014/main" id="{32389AAC-7EA7-4096-B026-DC2208754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56" y="818744"/>
            <a:ext cx="5348432" cy="4026008"/>
          </a:xfrm>
          <a:prstGeom prst="rect">
            <a:avLst/>
          </a:prstGeom>
        </p:spPr>
      </p:pic>
      <p:sp>
        <p:nvSpPr>
          <p:cNvPr id="5" name="TextBox 4">
            <a:extLst>
              <a:ext uri="{FF2B5EF4-FFF2-40B4-BE49-F238E27FC236}">
                <a16:creationId xmlns:a16="http://schemas.microsoft.com/office/drawing/2014/main" id="{7468F811-68C4-4872-96FF-E82051F12EE6}"/>
              </a:ext>
            </a:extLst>
          </p:cNvPr>
          <p:cNvSpPr txBox="1"/>
          <p:nvPr/>
        </p:nvSpPr>
        <p:spPr>
          <a:xfrm>
            <a:off x="6015462" y="885588"/>
            <a:ext cx="3128538"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1" i="0" u="sng" strike="noStrike" cap="none" spc="0" normalizeH="0" baseline="0" dirty="0">
                <a:ln>
                  <a:noFill/>
                </a:ln>
                <a:solidFill>
                  <a:schemeClr val="tx2">
                    <a:lumMod val="50000"/>
                  </a:schemeClr>
                </a:solidFill>
                <a:effectLst/>
                <a:uFillTx/>
                <a:latin typeface="Times New Roman" panose="02020603050405020304" pitchFamily="18" charset="0"/>
                <a:cs typeface="Times New Roman" panose="02020603050405020304" pitchFamily="18" charset="0"/>
                <a:sym typeface="Arial"/>
              </a:rPr>
              <a:t>Sensors used:</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kumimoji="0" lang="en-IN" sz="1400" b="0" i="0" u="none" strike="noStrike" cap="none" spc="0" normalizeH="0" baseline="0" dirty="0">
                <a:ln>
                  <a:noFill/>
                </a:ln>
                <a:solidFill>
                  <a:schemeClr val="tx2">
                    <a:lumMod val="50000"/>
                  </a:schemeClr>
                </a:solidFill>
                <a:effectLst/>
                <a:uFillTx/>
                <a:latin typeface="Times New Roman" panose="02020603050405020304" pitchFamily="18" charset="0"/>
                <a:cs typeface="Times New Roman" panose="02020603050405020304" pitchFamily="18" charset="0"/>
                <a:sym typeface="Arial"/>
              </a:rPr>
              <a:t>Temperature sensor</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dirty="0">
                <a:solidFill>
                  <a:schemeClr val="tx2">
                    <a:lumMod val="50000"/>
                  </a:schemeClr>
                </a:solidFill>
                <a:latin typeface="Times New Roman" panose="02020603050405020304" pitchFamily="18" charset="0"/>
                <a:cs typeface="Times New Roman" panose="02020603050405020304" pitchFamily="18" charset="0"/>
              </a:rPr>
              <a:t>Humidity sensor</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kumimoji="0" lang="en-IN" sz="1400" b="0" i="0" u="none" strike="noStrike" cap="none" spc="0" normalizeH="0" baseline="0" dirty="0">
                <a:ln>
                  <a:noFill/>
                </a:ln>
                <a:solidFill>
                  <a:schemeClr val="tx2">
                    <a:lumMod val="50000"/>
                  </a:schemeClr>
                </a:solidFill>
                <a:effectLst/>
                <a:uFillTx/>
                <a:latin typeface="Times New Roman" panose="02020603050405020304" pitchFamily="18" charset="0"/>
                <a:cs typeface="Times New Roman" panose="02020603050405020304" pitchFamily="18" charset="0"/>
                <a:sym typeface="Arial"/>
              </a:rPr>
              <a:t>MQ135: Air quality sensor</a:t>
            </a:r>
          </a:p>
          <a:p>
            <a:pPr marL="342900" marR="0" indent="-342900" algn="l" defTabSz="914400" rtl="0" fontAlgn="auto" latinLnBrk="0" hangingPunct="0">
              <a:lnSpc>
                <a:spcPct val="100000"/>
              </a:lnSpc>
              <a:spcBef>
                <a:spcPts val="0"/>
              </a:spcBef>
              <a:spcAft>
                <a:spcPts val="0"/>
              </a:spcAft>
              <a:buClrTx/>
              <a:buSzTx/>
              <a:buFont typeface="+mj-lt"/>
              <a:buAutoNum type="arabicPeriod"/>
              <a:tabLst/>
            </a:pPr>
            <a:r>
              <a:rPr lang="en-IN" dirty="0">
                <a:solidFill>
                  <a:schemeClr val="tx2">
                    <a:lumMod val="50000"/>
                  </a:schemeClr>
                </a:solidFill>
                <a:latin typeface="Times New Roman" panose="02020603050405020304" pitchFamily="18" charset="0"/>
                <a:cs typeface="Times New Roman" panose="02020603050405020304" pitchFamily="18" charset="0"/>
              </a:rPr>
              <a:t>MQ9: Carbon monoxide sensor</a:t>
            </a:r>
            <a:endParaRPr kumimoji="0" lang="en-IN" sz="1400" b="0" i="0" u="none" strike="noStrike" cap="none" spc="0" normalizeH="0" baseline="0" dirty="0">
              <a:ln>
                <a:noFill/>
              </a:ln>
              <a:solidFill>
                <a:schemeClr val="tx2">
                  <a:lumMod val="50000"/>
                </a:schemeClr>
              </a:solidFill>
              <a:effectLst/>
              <a:uFillTx/>
              <a:latin typeface="Times New Roman" panose="02020603050405020304" pitchFamily="18" charset="0"/>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101" name="Google Shape;1014;p48"/>
          <p:cNvGrpSpPr/>
          <p:nvPr/>
        </p:nvGrpSpPr>
        <p:grpSpPr>
          <a:xfrm>
            <a:off x="2208260" y="194113"/>
            <a:ext cx="460706" cy="491455"/>
            <a:chOff x="0" y="0"/>
            <a:chExt cx="460705" cy="491454"/>
          </a:xfrm>
        </p:grpSpPr>
        <p:grpSp>
          <p:nvGrpSpPr>
            <p:cNvPr id="94" name="Google Shape;1015;p48"/>
            <p:cNvGrpSpPr/>
            <p:nvPr/>
          </p:nvGrpSpPr>
          <p:grpSpPr>
            <a:xfrm>
              <a:off x="0" y="-1"/>
              <a:ext cx="460706" cy="491456"/>
              <a:chOff x="0" y="0"/>
              <a:chExt cx="460705" cy="491454"/>
            </a:xfrm>
          </p:grpSpPr>
          <p:sp>
            <p:nvSpPr>
              <p:cNvPr id="84"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85"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86"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87"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88"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89"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0"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1"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2"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3"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95"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6"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7"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8"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99"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00"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102" name="Google Shape;103;p14"/>
          <p:cNvSpPr txBox="1"/>
          <p:nvPr/>
        </p:nvSpPr>
        <p:spPr>
          <a:xfrm>
            <a:off x="2668966" y="107116"/>
            <a:ext cx="6480720" cy="665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Architectural Design</a:t>
            </a:r>
          </a:p>
        </p:txBody>
      </p:sp>
      <p:pic>
        <p:nvPicPr>
          <p:cNvPr id="103" name="Picture 23" descr="Picture 23"/>
          <p:cNvPicPr>
            <a:picLocks noChangeAspect="1"/>
          </p:cNvPicPr>
          <p:nvPr/>
        </p:nvPicPr>
        <p:blipFill>
          <a:blip r:embed="rId2"/>
          <a:stretch>
            <a:fillRect/>
          </a:stretch>
        </p:blipFill>
        <p:spPr>
          <a:xfrm>
            <a:off x="1043608" y="942878"/>
            <a:ext cx="6839293" cy="3907089"/>
          </a:xfrm>
          <a:prstGeom prst="rect">
            <a:avLst/>
          </a:prstGeom>
          <a:ln w="12700">
            <a:miter lim="400000"/>
          </a:ln>
        </p:spPr>
      </p:pic>
      <p:sp>
        <p:nvSpPr>
          <p:cNvPr id="104" name="TextBox 21"/>
          <p:cNvSpPr txBox="1"/>
          <p:nvPr/>
        </p:nvSpPr>
        <p:spPr>
          <a:xfrm>
            <a:off x="466925" y="904755"/>
            <a:ext cx="3482671" cy="287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u="sng">
                <a:solidFill>
                  <a:srgbClr val="000000"/>
                </a:solidFill>
                <a:latin typeface="Times New Roman"/>
                <a:ea typeface="Times New Roman"/>
                <a:cs typeface="Times New Roman"/>
                <a:sym typeface="Times New Roman"/>
              </a:defRPr>
            </a:lvl1pPr>
          </a:lstStyle>
          <a:p>
            <a:r>
              <a:t>Client and server architecture</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grpSp>
        <p:nvGrpSpPr>
          <p:cNvPr id="111" name="Google Shape;1237;p48"/>
          <p:cNvGrpSpPr/>
          <p:nvPr/>
        </p:nvGrpSpPr>
        <p:grpSpPr>
          <a:xfrm>
            <a:off x="2481308" y="46652"/>
            <a:ext cx="445579" cy="442750"/>
            <a:chOff x="0" y="0"/>
            <a:chExt cx="445578" cy="442748"/>
          </a:xfrm>
        </p:grpSpPr>
        <p:sp>
          <p:nvSpPr>
            <p:cNvPr id="107" name="Google Shape;1238;p48"/>
            <p:cNvSpPr/>
            <p:nvPr/>
          </p:nvSpPr>
          <p:spPr>
            <a:xfrm>
              <a:off x="-1" y="-1"/>
              <a:ext cx="268526" cy="213868"/>
            </a:xfrm>
            <a:custGeom>
              <a:avLst/>
              <a:gdLst/>
              <a:ahLst/>
              <a:cxnLst>
                <a:cxn ang="0">
                  <a:pos x="wd2" y="hd2"/>
                </a:cxn>
                <a:cxn ang="5400000">
                  <a:pos x="wd2" y="hd2"/>
                </a:cxn>
                <a:cxn ang="10800000">
                  <a:pos x="wd2" y="hd2"/>
                </a:cxn>
                <a:cxn ang="16200000">
                  <a:pos x="wd2" y="hd2"/>
                </a:cxn>
              </a:cxnLst>
              <a:rect l="0" t="0" r="r" b="b"/>
              <a:pathLst>
                <a:path w="21563" h="21600" extrusionOk="0">
                  <a:moveTo>
                    <a:pt x="6669" y="21600"/>
                  </a:moveTo>
                  <a:cubicBezTo>
                    <a:pt x="6165" y="21076"/>
                    <a:pt x="5830" y="20342"/>
                    <a:pt x="5830" y="19555"/>
                  </a:cubicBezTo>
                  <a:cubicBezTo>
                    <a:pt x="5830" y="18769"/>
                    <a:pt x="6123" y="18035"/>
                    <a:pt x="6627" y="17511"/>
                  </a:cubicBezTo>
                  <a:cubicBezTo>
                    <a:pt x="7340" y="16724"/>
                    <a:pt x="8388" y="16357"/>
                    <a:pt x="9521" y="16357"/>
                  </a:cubicBezTo>
                  <a:cubicBezTo>
                    <a:pt x="10653" y="16357"/>
                    <a:pt x="11660" y="16724"/>
                    <a:pt x="12415" y="17511"/>
                  </a:cubicBezTo>
                  <a:cubicBezTo>
                    <a:pt x="12876" y="18035"/>
                    <a:pt x="13170" y="18769"/>
                    <a:pt x="13170" y="19555"/>
                  </a:cubicBezTo>
                  <a:cubicBezTo>
                    <a:pt x="13170" y="20342"/>
                    <a:pt x="12876" y="21076"/>
                    <a:pt x="12373" y="21600"/>
                  </a:cubicBezTo>
                  <a:cubicBezTo>
                    <a:pt x="16861" y="21600"/>
                    <a:pt x="16861" y="21600"/>
                    <a:pt x="16861" y="21600"/>
                  </a:cubicBezTo>
                  <a:cubicBezTo>
                    <a:pt x="17112" y="21600"/>
                    <a:pt x="17322" y="21338"/>
                    <a:pt x="17322" y="21023"/>
                  </a:cubicBezTo>
                  <a:cubicBezTo>
                    <a:pt x="17322" y="13736"/>
                    <a:pt x="17322" y="13736"/>
                    <a:pt x="17322" y="13736"/>
                  </a:cubicBezTo>
                  <a:cubicBezTo>
                    <a:pt x="17364" y="13526"/>
                    <a:pt x="17532" y="13264"/>
                    <a:pt x="17741" y="13264"/>
                  </a:cubicBezTo>
                  <a:cubicBezTo>
                    <a:pt x="18161" y="13264"/>
                    <a:pt x="18538" y="13264"/>
                    <a:pt x="18790" y="13736"/>
                  </a:cubicBezTo>
                  <a:cubicBezTo>
                    <a:pt x="18958" y="13998"/>
                    <a:pt x="19042" y="14260"/>
                    <a:pt x="19167" y="14522"/>
                  </a:cubicBezTo>
                  <a:cubicBezTo>
                    <a:pt x="19587" y="15361"/>
                    <a:pt x="20426" y="15414"/>
                    <a:pt x="20929" y="14680"/>
                  </a:cubicBezTo>
                  <a:cubicBezTo>
                    <a:pt x="21390" y="13946"/>
                    <a:pt x="21600" y="12897"/>
                    <a:pt x="21558" y="11953"/>
                  </a:cubicBezTo>
                  <a:cubicBezTo>
                    <a:pt x="21600" y="11010"/>
                    <a:pt x="21390" y="9961"/>
                    <a:pt x="20929" y="9227"/>
                  </a:cubicBezTo>
                  <a:cubicBezTo>
                    <a:pt x="20426" y="8441"/>
                    <a:pt x="19587" y="8493"/>
                    <a:pt x="19167" y="9332"/>
                  </a:cubicBezTo>
                  <a:cubicBezTo>
                    <a:pt x="19042" y="9594"/>
                    <a:pt x="18958" y="9909"/>
                    <a:pt x="18790" y="10171"/>
                  </a:cubicBezTo>
                  <a:cubicBezTo>
                    <a:pt x="18538" y="10643"/>
                    <a:pt x="18161" y="10643"/>
                    <a:pt x="17741" y="10643"/>
                  </a:cubicBezTo>
                  <a:cubicBezTo>
                    <a:pt x="17532" y="10590"/>
                    <a:pt x="17364" y="10381"/>
                    <a:pt x="17322" y="10171"/>
                  </a:cubicBezTo>
                  <a:cubicBezTo>
                    <a:pt x="17322" y="629"/>
                    <a:pt x="17322" y="629"/>
                    <a:pt x="17322" y="629"/>
                  </a:cubicBezTo>
                  <a:cubicBezTo>
                    <a:pt x="17322" y="262"/>
                    <a:pt x="17112" y="0"/>
                    <a:pt x="16861" y="0"/>
                  </a:cubicBezTo>
                  <a:cubicBezTo>
                    <a:pt x="461" y="0"/>
                    <a:pt x="461" y="0"/>
                    <a:pt x="461" y="0"/>
                  </a:cubicBezTo>
                  <a:cubicBezTo>
                    <a:pt x="210" y="0"/>
                    <a:pt x="0" y="262"/>
                    <a:pt x="0" y="629"/>
                  </a:cubicBezTo>
                  <a:cubicBezTo>
                    <a:pt x="0" y="21023"/>
                    <a:pt x="0" y="21023"/>
                    <a:pt x="0" y="21023"/>
                  </a:cubicBezTo>
                  <a:cubicBezTo>
                    <a:pt x="0" y="21338"/>
                    <a:pt x="210" y="21600"/>
                    <a:pt x="461" y="21600"/>
                  </a:cubicBezTo>
                  <a:lnTo>
                    <a:pt x="6669"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08" name="Google Shape;1239;p48"/>
            <p:cNvSpPr/>
            <p:nvPr/>
          </p:nvSpPr>
          <p:spPr>
            <a:xfrm>
              <a:off x="230351" y="-1"/>
              <a:ext cx="215227" cy="267233"/>
            </a:xfrm>
            <a:custGeom>
              <a:avLst/>
              <a:gdLst/>
              <a:ahLst/>
              <a:cxnLst>
                <a:cxn ang="0">
                  <a:pos x="wd2" y="hd2"/>
                </a:cxn>
                <a:cxn ang="5400000">
                  <a:pos x="wd2" y="hd2"/>
                </a:cxn>
                <a:cxn ang="10800000">
                  <a:pos x="wd2" y="hd2"/>
                </a:cxn>
                <a:cxn ang="16200000">
                  <a:pos x="wd2" y="hd2"/>
                </a:cxn>
              </a:cxnLst>
              <a:rect l="0" t="0" r="r" b="b"/>
              <a:pathLst>
                <a:path w="21600" h="21600" extrusionOk="0">
                  <a:moveTo>
                    <a:pt x="0" y="6711"/>
                  </a:moveTo>
                  <a:cubicBezTo>
                    <a:pt x="524" y="6207"/>
                    <a:pt x="1258" y="5872"/>
                    <a:pt x="2045" y="5872"/>
                  </a:cubicBezTo>
                  <a:cubicBezTo>
                    <a:pt x="2831" y="5872"/>
                    <a:pt x="3565" y="6165"/>
                    <a:pt x="4089" y="6669"/>
                  </a:cubicBezTo>
                  <a:cubicBezTo>
                    <a:pt x="4876" y="7382"/>
                    <a:pt x="5243" y="8430"/>
                    <a:pt x="5243" y="9563"/>
                  </a:cubicBezTo>
                  <a:cubicBezTo>
                    <a:pt x="5243" y="10695"/>
                    <a:pt x="4876" y="11702"/>
                    <a:pt x="4089" y="12415"/>
                  </a:cubicBezTo>
                  <a:cubicBezTo>
                    <a:pt x="3565" y="12918"/>
                    <a:pt x="2831" y="13212"/>
                    <a:pt x="2045" y="13212"/>
                  </a:cubicBezTo>
                  <a:cubicBezTo>
                    <a:pt x="1258" y="13212"/>
                    <a:pt x="524" y="12918"/>
                    <a:pt x="0" y="12415"/>
                  </a:cubicBezTo>
                  <a:cubicBezTo>
                    <a:pt x="0" y="16861"/>
                    <a:pt x="0" y="16861"/>
                    <a:pt x="0" y="16861"/>
                  </a:cubicBezTo>
                  <a:cubicBezTo>
                    <a:pt x="0" y="17154"/>
                    <a:pt x="262" y="17364"/>
                    <a:pt x="577" y="17364"/>
                  </a:cubicBezTo>
                  <a:cubicBezTo>
                    <a:pt x="7864" y="17364"/>
                    <a:pt x="7864" y="17364"/>
                    <a:pt x="7864" y="17364"/>
                  </a:cubicBezTo>
                  <a:cubicBezTo>
                    <a:pt x="8074" y="17406"/>
                    <a:pt x="8336" y="17574"/>
                    <a:pt x="8336" y="17783"/>
                  </a:cubicBezTo>
                  <a:cubicBezTo>
                    <a:pt x="8336" y="18203"/>
                    <a:pt x="8336" y="18580"/>
                    <a:pt x="7864" y="18832"/>
                  </a:cubicBezTo>
                  <a:cubicBezTo>
                    <a:pt x="7602" y="18958"/>
                    <a:pt x="7340" y="19083"/>
                    <a:pt x="7078" y="19209"/>
                  </a:cubicBezTo>
                  <a:cubicBezTo>
                    <a:pt x="6239" y="19629"/>
                    <a:pt x="6186" y="20468"/>
                    <a:pt x="6920" y="20971"/>
                  </a:cubicBezTo>
                  <a:cubicBezTo>
                    <a:pt x="7654" y="21432"/>
                    <a:pt x="8703" y="21600"/>
                    <a:pt x="9647" y="21600"/>
                  </a:cubicBezTo>
                  <a:cubicBezTo>
                    <a:pt x="10590" y="21600"/>
                    <a:pt x="11639" y="21432"/>
                    <a:pt x="12373" y="20971"/>
                  </a:cubicBezTo>
                  <a:cubicBezTo>
                    <a:pt x="13159" y="20468"/>
                    <a:pt x="13107" y="19629"/>
                    <a:pt x="12268" y="19209"/>
                  </a:cubicBezTo>
                  <a:cubicBezTo>
                    <a:pt x="12006" y="19083"/>
                    <a:pt x="11691" y="18958"/>
                    <a:pt x="11429" y="18832"/>
                  </a:cubicBezTo>
                  <a:cubicBezTo>
                    <a:pt x="10957" y="18580"/>
                    <a:pt x="10957" y="18203"/>
                    <a:pt x="10957" y="17783"/>
                  </a:cubicBezTo>
                  <a:cubicBezTo>
                    <a:pt x="11010" y="17574"/>
                    <a:pt x="11219" y="17406"/>
                    <a:pt x="11429" y="17364"/>
                  </a:cubicBezTo>
                  <a:cubicBezTo>
                    <a:pt x="20971" y="17364"/>
                    <a:pt x="20971" y="17364"/>
                    <a:pt x="20971" y="17364"/>
                  </a:cubicBezTo>
                  <a:cubicBezTo>
                    <a:pt x="21338" y="17364"/>
                    <a:pt x="21600" y="17154"/>
                    <a:pt x="21600" y="16861"/>
                  </a:cubicBezTo>
                  <a:cubicBezTo>
                    <a:pt x="21600" y="503"/>
                    <a:pt x="21600" y="503"/>
                    <a:pt x="21600" y="503"/>
                  </a:cubicBezTo>
                  <a:cubicBezTo>
                    <a:pt x="21600" y="210"/>
                    <a:pt x="21338" y="0"/>
                    <a:pt x="20971" y="0"/>
                  </a:cubicBezTo>
                  <a:cubicBezTo>
                    <a:pt x="577" y="0"/>
                    <a:pt x="577" y="0"/>
                    <a:pt x="577" y="0"/>
                  </a:cubicBezTo>
                  <a:cubicBezTo>
                    <a:pt x="262" y="0"/>
                    <a:pt x="0" y="210"/>
                    <a:pt x="0" y="503"/>
                  </a:cubicBezTo>
                  <a:lnTo>
                    <a:pt x="0" y="6711"/>
                  </a:ln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09" name="Google Shape;1240;p48"/>
            <p:cNvSpPr/>
            <p:nvPr/>
          </p:nvSpPr>
          <p:spPr>
            <a:xfrm>
              <a:off x="-1" y="175970"/>
              <a:ext cx="214819" cy="266779"/>
            </a:xfrm>
            <a:custGeom>
              <a:avLst/>
              <a:gdLst/>
              <a:ahLst/>
              <a:cxnLst>
                <a:cxn ang="0">
                  <a:pos x="wd2" y="hd2"/>
                </a:cxn>
                <a:cxn ang="5400000">
                  <a:pos x="wd2" y="hd2"/>
                </a:cxn>
                <a:cxn ang="10800000">
                  <a:pos x="wd2" y="hd2"/>
                </a:cxn>
                <a:cxn ang="16200000">
                  <a:pos x="wd2" y="hd2"/>
                </a:cxn>
              </a:cxnLst>
              <a:rect l="0" t="0" r="r" b="b"/>
              <a:pathLst>
                <a:path w="21600" h="21563" extrusionOk="0">
                  <a:moveTo>
                    <a:pt x="21600" y="14894"/>
                  </a:moveTo>
                  <a:cubicBezTo>
                    <a:pt x="21074" y="15398"/>
                    <a:pt x="20339" y="15733"/>
                    <a:pt x="19550" y="15733"/>
                  </a:cubicBezTo>
                  <a:cubicBezTo>
                    <a:pt x="18762" y="15733"/>
                    <a:pt x="18026" y="15440"/>
                    <a:pt x="17501" y="14936"/>
                  </a:cubicBezTo>
                  <a:cubicBezTo>
                    <a:pt x="16712" y="14223"/>
                    <a:pt x="16345" y="13175"/>
                    <a:pt x="16345" y="12042"/>
                  </a:cubicBezTo>
                  <a:cubicBezTo>
                    <a:pt x="16345" y="10910"/>
                    <a:pt x="16712" y="9903"/>
                    <a:pt x="17501" y="9148"/>
                  </a:cubicBezTo>
                  <a:cubicBezTo>
                    <a:pt x="18026" y="8645"/>
                    <a:pt x="18762" y="8393"/>
                    <a:pt x="19550" y="8393"/>
                  </a:cubicBezTo>
                  <a:cubicBezTo>
                    <a:pt x="20339" y="8393"/>
                    <a:pt x="21074" y="8687"/>
                    <a:pt x="21600" y="9190"/>
                  </a:cubicBezTo>
                  <a:cubicBezTo>
                    <a:pt x="21600" y="4702"/>
                    <a:pt x="21600" y="4702"/>
                    <a:pt x="21600" y="4702"/>
                  </a:cubicBezTo>
                  <a:cubicBezTo>
                    <a:pt x="21600" y="4451"/>
                    <a:pt x="21337" y="4241"/>
                    <a:pt x="21022" y="4241"/>
                  </a:cubicBezTo>
                  <a:cubicBezTo>
                    <a:pt x="13717" y="4241"/>
                    <a:pt x="13717" y="4241"/>
                    <a:pt x="13717" y="4241"/>
                  </a:cubicBezTo>
                  <a:cubicBezTo>
                    <a:pt x="13507" y="4157"/>
                    <a:pt x="13244" y="4031"/>
                    <a:pt x="13244" y="3822"/>
                  </a:cubicBezTo>
                  <a:cubicBezTo>
                    <a:pt x="13244" y="3402"/>
                    <a:pt x="13244" y="3025"/>
                    <a:pt x="13717" y="2773"/>
                  </a:cubicBezTo>
                  <a:cubicBezTo>
                    <a:pt x="13980" y="2605"/>
                    <a:pt x="14242" y="2521"/>
                    <a:pt x="14505" y="2396"/>
                  </a:cubicBezTo>
                  <a:cubicBezTo>
                    <a:pt x="15399" y="1976"/>
                    <a:pt x="15451" y="1137"/>
                    <a:pt x="14663" y="634"/>
                  </a:cubicBezTo>
                  <a:cubicBezTo>
                    <a:pt x="13927" y="173"/>
                    <a:pt x="12876" y="-37"/>
                    <a:pt x="11930" y="5"/>
                  </a:cubicBezTo>
                  <a:cubicBezTo>
                    <a:pt x="10984" y="-37"/>
                    <a:pt x="9933" y="173"/>
                    <a:pt x="9197" y="634"/>
                  </a:cubicBezTo>
                  <a:cubicBezTo>
                    <a:pt x="8409" y="1137"/>
                    <a:pt x="8461" y="1976"/>
                    <a:pt x="9302" y="2396"/>
                  </a:cubicBezTo>
                  <a:cubicBezTo>
                    <a:pt x="9565" y="2521"/>
                    <a:pt x="9880" y="2605"/>
                    <a:pt x="10143" y="2773"/>
                  </a:cubicBezTo>
                  <a:cubicBezTo>
                    <a:pt x="10616" y="3025"/>
                    <a:pt x="10616" y="3402"/>
                    <a:pt x="10616" y="3822"/>
                  </a:cubicBezTo>
                  <a:cubicBezTo>
                    <a:pt x="10564" y="4031"/>
                    <a:pt x="10353" y="4157"/>
                    <a:pt x="10143" y="4241"/>
                  </a:cubicBezTo>
                  <a:cubicBezTo>
                    <a:pt x="578" y="4241"/>
                    <a:pt x="578" y="4241"/>
                    <a:pt x="578" y="4241"/>
                  </a:cubicBezTo>
                  <a:cubicBezTo>
                    <a:pt x="263" y="4241"/>
                    <a:pt x="0" y="4451"/>
                    <a:pt x="0" y="4702"/>
                  </a:cubicBezTo>
                  <a:cubicBezTo>
                    <a:pt x="0" y="21102"/>
                    <a:pt x="0" y="21102"/>
                    <a:pt x="0" y="21102"/>
                  </a:cubicBezTo>
                  <a:cubicBezTo>
                    <a:pt x="0" y="21353"/>
                    <a:pt x="263" y="21563"/>
                    <a:pt x="578" y="21563"/>
                  </a:cubicBezTo>
                  <a:cubicBezTo>
                    <a:pt x="21022" y="21563"/>
                    <a:pt x="21022" y="21563"/>
                    <a:pt x="21022" y="21563"/>
                  </a:cubicBezTo>
                  <a:cubicBezTo>
                    <a:pt x="21337" y="21563"/>
                    <a:pt x="21600" y="21353"/>
                    <a:pt x="21600" y="21102"/>
                  </a:cubicBezTo>
                  <a:lnTo>
                    <a:pt x="21600" y="14894"/>
                  </a:ln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10" name="Google Shape;1241;p48"/>
            <p:cNvSpPr/>
            <p:nvPr/>
          </p:nvSpPr>
          <p:spPr>
            <a:xfrm>
              <a:off x="176596" y="229490"/>
              <a:ext cx="268982" cy="213259"/>
            </a:xfrm>
            <a:custGeom>
              <a:avLst/>
              <a:gdLst/>
              <a:ahLst/>
              <a:cxnLst>
                <a:cxn ang="0">
                  <a:pos x="wd2" y="hd2"/>
                </a:cxn>
                <a:cxn ang="5400000">
                  <a:pos x="wd2" y="hd2"/>
                </a:cxn>
                <a:cxn ang="10800000">
                  <a:pos x="wd2" y="hd2"/>
                </a:cxn>
                <a:cxn ang="16200000">
                  <a:pos x="wd2" y="hd2"/>
                </a:cxn>
              </a:cxnLst>
              <a:rect l="0" t="0" r="r" b="b"/>
              <a:pathLst>
                <a:path w="21600" h="21600" extrusionOk="0">
                  <a:moveTo>
                    <a:pt x="14889" y="0"/>
                  </a:moveTo>
                  <a:cubicBezTo>
                    <a:pt x="15393" y="526"/>
                    <a:pt x="15728" y="1261"/>
                    <a:pt x="15728" y="2050"/>
                  </a:cubicBezTo>
                  <a:cubicBezTo>
                    <a:pt x="15728" y="2838"/>
                    <a:pt x="15435" y="3574"/>
                    <a:pt x="14931" y="4099"/>
                  </a:cubicBezTo>
                  <a:cubicBezTo>
                    <a:pt x="14218" y="4888"/>
                    <a:pt x="13170" y="5255"/>
                    <a:pt x="12037" y="5255"/>
                  </a:cubicBezTo>
                  <a:cubicBezTo>
                    <a:pt x="10905" y="5255"/>
                    <a:pt x="9898" y="4888"/>
                    <a:pt x="9185" y="4099"/>
                  </a:cubicBezTo>
                  <a:cubicBezTo>
                    <a:pt x="8682" y="3574"/>
                    <a:pt x="8388" y="2838"/>
                    <a:pt x="8388" y="2050"/>
                  </a:cubicBezTo>
                  <a:cubicBezTo>
                    <a:pt x="8388" y="1261"/>
                    <a:pt x="8682" y="526"/>
                    <a:pt x="9185" y="0"/>
                  </a:cubicBezTo>
                  <a:cubicBezTo>
                    <a:pt x="4739" y="0"/>
                    <a:pt x="4739" y="0"/>
                    <a:pt x="4739" y="0"/>
                  </a:cubicBezTo>
                  <a:cubicBezTo>
                    <a:pt x="4446" y="0"/>
                    <a:pt x="4236" y="263"/>
                    <a:pt x="4236" y="578"/>
                  </a:cubicBezTo>
                  <a:cubicBezTo>
                    <a:pt x="4236" y="7883"/>
                    <a:pt x="4236" y="7883"/>
                    <a:pt x="4236" y="7883"/>
                  </a:cubicBezTo>
                  <a:cubicBezTo>
                    <a:pt x="4194" y="8093"/>
                    <a:pt x="4026" y="8356"/>
                    <a:pt x="3817" y="8356"/>
                  </a:cubicBezTo>
                  <a:cubicBezTo>
                    <a:pt x="3397" y="8356"/>
                    <a:pt x="3020" y="8356"/>
                    <a:pt x="2768" y="7883"/>
                  </a:cubicBezTo>
                  <a:cubicBezTo>
                    <a:pt x="2642" y="7620"/>
                    <a:pt x="2517" y="7358"/>
                    <a:pt x="2391" y="7095"/>
                  </a:cubicBezTo>
                  <a:cubicBezTo>
                    <a:pt x="1971" y="6201"/>
                    <a:pt x="1132" y="6149"/>
                    <a:pt x="629" y="6937"/>
                  </a:cubicBezTo>
                  <a:cubicBezTo>
                    <a:pt x="168" y="7673"/>
                    <a:pt x="0" y="8724"/>
                    <a:pt x="0" y="9670"/>
                  </a:cubicBezTo>
                  <a:cubicBezTo>
                    <a:pt x="0" y="10616"/>
                    <a:pt x="168" y="11667"/>
                    <a:pt x="629" y="12403"/>
                  </a:cubicBezTo>
                  <a:cubicBezTo>
                    <a:pt x="1132" y="13191"/>
                    <a:pt x="1971" y="13139"/>
                    <a:pt x="2391" y="12298"/>
                  </a:cubicBezTo>
                  <a:cubicBezTo>
                    <a:pt x="2517" y="12035"/>
                    <a:pt x="2642" y="11720"/>
                    <a:pt x="2768" y="11457"/>
                  </a:cubicBezTo>
                  <a:cubicBezTo>
                    <a:pt x="3020" y="10984"/>
                    <a:pt x="3397" y="10984"/>
                    <a:pt x="3817" y="10984"/>
                  </a:cubicBezTo>
                  <a:cubicBezTo>
                    <a:pt x="4026" y="11036"/>
                    <a:pt x="4194" y="11247"/>
                    <a:pt x="4236" y="11457"/>
                  </a:cubicBezTo>
                  <a:cubicBezTo>
                    <a:pt x="4236" y="21022"/>
                    <a:pt x="4236" y="21022"/>
                    <a:pt x="4236" y="21022"/>
                  </a:cubicBezTo>
                  <a:cubicBezTo>
                    <a:pt x="4236" y="21337"/>
                    <a:pt x="4446" y="21600"/>
                    <a:pt x="4739" y="21600"/>
                  </a:cubicBezTo>
                  <a:cubicBezTo>
                    <a:pt x="21097" y="21600"/>
                    <a:pt x="21097" y="21600"/>
                    <a:pt x="21097" y="21600"/>
                  </a:cubicBezTo>
                  <a:cubicBezTo>
                    <a:pt x="21390" y="21600"/>
                    <a:pt x="21600" y="21337"/>
                    <a:pt x="21600" y="21022"/>
                  </a:cubicBezTo>
                  <a:cubicBezTo>
                    <a:pt x="21600" y="578"/>
                    <a:pt x="21600" y="578"/>
                    <a:pt x="21600" y="578"/>
                  </a:cubicBezTo>
                  <a:cubicBezTo>
                    <a:pt x="21600" y="263"/>
                    <a:pt x="21390" y="0"/>
                    <a:pt x="21097" y="0"/>
                  </a:cubicBezTo>
                  <a:lnTo>
                    <a:pt x="14889" y="0"/>
                  </a:ln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112" name="Google Shape;103;p14"/>
          <p:cNvSpPr txBox="1"/>
          <p:nvPr/>
        </p:nvSpPr>
        <p:spPr>
          <a:xfrm>
            <a:off x="2976755" y="-72206"/>
            <a:ext cx="6480720" cy="66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rPr dirty="0"/>
              <a:t>System Design</a:t>
            </a:r>
          </a:p>
        </p:txBody>
      </p:sp>
      <p:sp>
        <p:nvSpPr>
          <p:cNvPr id="113" name="TextBox 8"/>
          <p:cNvSpPr txBox="1"/>
          <p:nvPr/>
        </p:nvSpPr>
        <p:spPr>
          <a:xfrm>
            <a:off x="408077" y="489403"/>
            <a:ext cx="8477513" cy="483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13171A"/>
                </a:solidFill>
                <a:latin typeface="Times New Roman"/>
                <a:ea typeface="Times New Roman"/>
                <a:cs typeface="Times New Roman"/>
                <a:sym typeface="Times New Roman"/>
              </a:defRPr>
            </a:pPr>
            <a:r>
              <a:rPr dirty="0"/>
              <a:t>The proposed load balancing uses Q learning which consists the following tuples:</a:t>
            </a:r>
            <a:endParaRPr dirty="0">
              <a:solidFill>
                <a:srgbClr val="000000"/>
              </a:solidFill>
            </a:endParaRPr>
          </a:p>
          <a:p>
            <a:pPr>
              <a:defRPr>
                <a:solidFill>
                  <a:srgbClr val="13171A"/>
                </a:solidFill>
                <a:latin typeface="Times New Roman"/>
                <a:ea typeface="Times New Roman"/>
                <a:cs typeface="Times New Roman"/>
                <a:sym typeface="Times New Roman"/>
              </a:defRPr>
            </a:pPr>
            <a:endParaRPr dirty="0">
              <a:solidFill>
                <a:srgbClr val="000000"/>
              </a:solidFill>
            </a:endParaRP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dirty="0"/>
              <a:t>F : set of fog nodes</a:t>
            </a:r>
            <a:endParaRPr dirty="0">
              <a:solidFill>
                <a:srgbClr val="000000"/>
              </a:solidFill>
            </a:endParaRPr>
          </a:p>
          <a:p>
            <a:pPr>
              <a:defRPr>
                <a:solidFill>
                  <a:srgbClr val="13171A"/>
                </a:solidFill>
                <a:latin typeface="Times New Roman"/>
                <a:ea typeface="Times New Roman"/>
                <a:cs typeface="Times New Roman"/>
                <a:sym typeface="Times New Roman"/>
              </a:defRPr>
            </a:pPr>
            <a:endParaRPr dirty="0">
              <a:solidFill>
                <a:srgbClr val="000000"/>
              </a:solidFill>
            </a:endParaRP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dirty="0"/>
              <a:t>M : set of IoT devices</a:t>
            </a:r>
            <a:endParaRPr dirty="0">
              <a:solidFill>
                <a:srgbClr val="000000"/>
              </a:solidFill>
            </a:endParaRPr>
          </a:p>
          <a:p>
            <a:pPr>
              <a:defRPr>
                <a:solidFill>
                  <a:srgbClr val="13171A"/>
                </a:solidFill>
                <a:latin typeface="Times New Roman"/>
                <a:ea typeface="Times New Roman"/>
                <a:cs typeface="Times New Roman"/>
                <a:sym typeface="Times New Roman"/>
              </a:defRPr>
            </a:pPr>
            <a:endParaRPr dirty="0">
              <a:solidFill>
                <a:srgbClr val="000000"/>
              </a:solidFill>
            </a:endParaRP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dirty="0"/>
              <a:t>dₘ : maximum allowed delay for  </a:t>
            </a:r>
            <a:r>
              <a:rPr dirty="0" err="1"/>
              <a:t>m</a:t>
            </a:r>
            <a:r>
              <a:rPr baseline="30000" dirty="0" err="1"/>
              <a:t>th</a:t>
            </a:r>
            <a:r>
              <a:rPr dirty="0"/>
              <a:t> IoT device  ∀ m</a:t>
            </a:r>
            <a:r>
              <a:rPr b="1" dirty="0"/>
              <a:t> </a:t>
            </a:r>
            <a:r>
              <a:rPr dirty="0"/>
              <a:t>∈ M</a:t>
            </a:r>
            <a:endParaRPr dirty="0">
              <a:solidFill>
                <a:srgbClr val="000000"/>
              </a:solidFill>
            </a:endParaRPr>
          </a:p>
          <a:p>
            <a:pPr>
              <a:defRPr>
                <a:solidFill>
                  <a:srgbClr val="13171A"/>
                </a:solidFill>
                <a:latin typeface="Times New Roman"/>
                <a:ea typeface="Times New Roman"/>
                <a:cs typeface="Times New Roman"/>
                <a:sym typeface="Times New Roman"/>
              </a:defRPr>
            </a:pPr>
            <a:endParaRPr dirty="0">
              <a:solidFill>
                <a:srgbClr val="000000"/>
              </a:solidFill>
            </a:endParaRP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dirty="0"/>
              <a:t>tₘ : actual processing time for </a:t>
            </a:r>
            <a:r>
              <a:rPr dirty="0" err="1"/>
              <a:t>m</a:t>
            </a:r>
            <a:r>
              <a:rPr baseline="30000" dirty="0" err="1"/>
              <a:t>th</a:t>
            </a:r>
            <a:r>
              <a:rPr dirty="0"/>
              <a:t> IoT device </a:t>
            </a:r>
            <a:r>
              <a:rPr b="1" dirty="0"/>
              <a:t> </a:t>
            </a:r>
            <a:r>
              <a:rPr dirty="0"/>
              <a:t>∀ m</a:t>
            </a:r>
            <a:r>
              <a:rPr b="1" dirty="0"/>
              <a:t> </a:t>
            </a:r>
            <a:r>
              <a:rPr dirty="0"/>
              <a:t>∈ M</a:t>
            </a:r>
            <a:endParaRPr dirty="0">
              <a:solidFill>
                <a:srgbClr val="000000"/>
              </a:solidFill>
            </a:endParaRPr>
          </a:p>
          <a:p>
            <a:pPr>
              <a:defRPr>
                <a:solidFill>
                  <a:srgbClr val="13171A"/>
                </a:solidFill>
                <a:latin typeface="Times New Roman"/>
                <a:ea typeface="Times New Roman"/>
                <a:cs typeface="Times New Roman"/>
                <a:sym typeface="Times New Roman"/>
              </a:defRPr>
            </a:pPr>
            <a:endParaRPr dirty="0">
              <a:solidFill>
                <a:srgbClr val="000000"/>
              </a:solidFill>
            </a:endParaRP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dirty="0"/>
              <a:t>S : set of states. </a:t>
            </a:r>
            <a:endParaRPr dirty="0">
              <a:solidFill>
                <a:srgbClr val="000000"/>
              </a:solidFill>
            </a:endParaRPr>
          </a:p>
          <a:p>
            <a:pPr>
              <a:defRPr>
                <a:solidFill>
                  <a:srgbClr val="13171A"/>
                </a:solidFill>
                <a:latin typeface="Times New Roman"/>
                <a:ea typeface="Times New Roman"/>
                <a:cs typeface="Times New Roman"/>
                <a:sym typeface="Times New Roman"/>
              </a:defRPr>
            </a:pPr>
            <a:r>
              <a:rPr dirty="0"/>
              <a:t>           s1 : 0 – 0.6 ( low load state )</a:t>
            </a:r>
            <a:endParaRPr dirty="0">
              <a:solidFill>
                <a:srgbClr val="000000"/>
              </a:solidFill>
            </a:endParaRPr>
          </a:p>
          <a:p>
            <a:pPr>
              <a:defRPr>
                <a:solidFill>
                  <a:srgbClr val="13171A"/>
                </a:solidFill>
                <a:latin typeface="Times New Roman"/>
                <a:ea typeface="Times New Roman"/>
                <a:cs typeface="Times New Roman"/>
                <a:sym typeface="Times New Roman"/>
              </a:defRPr>
            </a:pPr>
            <a:r>
              <a:rPr dirty="0"/>
              <a:t>           s2 : 0.6 – 0.8 ( medium load state )</a:t>
            </a:r>
            <a:endParaRPr dirty="0">
              <a:solidFill>
                <a:srgbClr val="000000"/>
              </a:solidFill>
            </a:endParaRPr>
          </a:p>
          <a:p>
            <a:pPr>
              <a:defRPr>
                <a:solidFill>
                  <a:srgbClr val="13171A"/>
                </a:solidFill>
                <a:latin typeface="Times New Roman"/>
                <a:ea typeface="Times New Roman"/>
                <a:cs typeface="Times New Roman"/>
                <a:sym typeface="Times New Roman"/>
              </a:defRPr>
            </a:pPr>
            <a:r>
              <a:rPr dirty="0"/>
              <a:t>           s3 :  &gt; 0.8 ( high load state )</a:t>
            </a:r>
            <a:endParaRPr dirty="0">
              <a:solidFill>
                <a:srgbClr val="000000"/>
              </a:solidFill>
            </a:endParaRPr>
          </a:p>
          <a:p>
            <a:pPr>
              <a:defRPr>
                <a:solidFill>
                  <a:srgbClr val="13171A"/>
                </a:solidFill>
                <a:latin typeface="Times New Roman"/>
                <a:ea typeface="Times New Roman"/>
                <a:cs typeface="Times New Roman"/>
                <a:sym typeface="Times New Roman"/>
              </a:defRPr>
            </a:pPr>
            <a:r>
              <a:rPr dirty="0"/>
              <a:t>           The states represent the load value of fog node f ∈ F</a:t>
            </a:r>
            <a:endParaRPr dirty="0">
              <a:solidFill>
                <a:srgbClr val="000000"/>
              </a:solidFill>
            </a:endParaRPr>
          </a:p>
          <a:p>
            <a:pPr>
              <a:defRPr>
                <a:solidFill>
                  <a:srgbClr val="13171A"/>
                </a:solidFill>
                <a:latin typeface="Times New Roman"/>
                <a:ea typeface="Times New Roman"/>
                <a:cs typeface="Times New Roman"/>
                <a:sym typeface="Times New Roman"/>
              </a:defRPr>
            </a:pPr>
            <a:r>
              <a:rPr dirty="0"/>
              <a:t>            </a:t>
            </a: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lang="en-US" dirty="0"/>
              <a:t>A : set of actions defined as A = {(P(B) – </a:t>
            </a:r>
            <a:r>
              <a:rPr lang="en-US" dirty="0">
                <a:solidFill>
                  <a:srgbClr val="202124"/>
                </a:solidFill>
              </a:rPr>
              <a:t>Ø) ∪ a</a:t>
            </a:r>
            <a:r>
              <a:rPr lang="en-US" baseline="-5999" dirty="0">
                <a:solidFill>
                  <a:srgbClr val="232629"/>
                </a:solidFill>
              </a:rPr>
              <a:t>c</a:t>
            </a:r>
            <a:r>
              <a:rPr lang="en-US" dirty="0">
                <a:solidFill>
                  <a:srgbClr val="232629"/>
                </a:solidFill>
              </a:rPr>
              <a:t> } , where B</a:t>
            </a:r>
            <a:r>
              <a:rPr lang="en-US" dirty="0"/>
              <a:t> = { bᵢ : </a:t>
            </a:r>
            <a:r>
              <a:rPr lang="en-US" dirty="0" err="1"/>
              <a:t>i</a:t>
            </a:r>
            <a:r>
              <a:rPr lang="en-US" dirty="0"/>
              <a:t> =  1 to | F | }and</a:t>
            </a:r>
            <a:r>
              <a:rPr lang="en-US" dirty="0">
                <a:solidFill>
                  <a:srgbClr val="232629"/>
                </a:solidFill>
              </a:rPr>
              <a:t> </a:t>
            </a:r>
            <a:r>
              <a:rPr lang="en-US" dirty="0">
                <a:solidFill>
                  <a:srgbClr val="202124"/>
                </a:solidFill>
              </a:rPr>
              <a:t>a</a:t>
            </a:r>
            <a:r>
              <a:rPr lang="en-US" baseline="-5999" dirty="0">
                <a:solidFill>
                  <a:srgbClr val="232629"/>
                </a:solidFill>
              </a:rPr>
              <a:t>c</a:t>
            </a:r>
            <a:r>
              <a:rPr lang="en-US" dirty="0">
                <a:solidFill>
                  <a:srgbClr val="232629"/>
                </a:solidFill>
              </a:rPr>
              <a:t> is action representing offloading to cloud.</a:t>
            </a:r>
          </a:p>
          <a:p>
            <a:pPr>
              <a:buClr>
                <a:srgbClr val="000000"/>
              </a:buClr>
              <a:buSzPct val="100000"/>
              <a:defRPr>
                <a:solidFill>
                  <a:srgbClr val="13171A"/>
                </a:solidFill>
                <a:latin typeface="Times New Roman"/>
                <a:ea typeface="Times New Roman"/>
                <a:cs typeface="Times New Roman"/>
                <a:sym typeface="Times New Roman"/>
              </a:defRPr>
            </a:pPr>
            <a:endParaRPr lang="en-US" dirty="0">
              <a:solidFill>
                <a:srgbClr val="202124"/>
              </a:solidFill>
            </a:endParaRPr>
          </a:p>
          <a:p>
            <a:pPr marL="285750" indent="-285750">
              <a:buClr>
                <a:srgbClr val="000000"/>
              </a:buClr>
              <a:buSzPct val="100000"/>
              <a:buFont typeface="Arial"/>
              <a:buChar char="•"/>
              <a:defRPr>
                <a:solidFill>
                  <a:srgbClr val="13171A"/>
                </a:solidFill>
                <a:latin typeface="Times New Roman"/>
                <a:ea typeface="Times New Roman"/>
                <a:cs typeface="Times New Roman"/>
                <a:sym typeface="Times New Roman"/>
              </a:defRPr>
            </a:pPr>
            <a:r>
              <a:rPr dirty="0"/>
              <a:t>R(s , a) : Reward function is calculated as,</a:t>
            </a:r>
            <a:endParaRPr dirty="0">
              <a:solidFill>
                <a:srgbClr val="000000"/>
              </a:solidFill>
            </a:endParaRPr>
          </a:p>
          <a:p>
            <a:pPr>
              <a:defRPr>
                <a:solidFill>
                  <a:srgbClr val="13171A"/>
                </a:solidFill>
                <a:latin typeface="Times New Roman"/>
                <a:ea typeface="Times New Roman"/>
                <a:cs typeface="Times New Roman"/>
                <a:sym typeface="Times New Roman"/>
              </a:defRPr>
            </a:pPr>
            <a:r>
              <a:rPr dirty="0"/>
              <a:t>                     R(s , a) = tanh(D) , where D = dₘ -  tₘ </a:t>
            </a:r>
          </a:p>
          <a:p>
            <a:pPr>
              <a:defRPr>
                <a:solidFill>
                  <a:srgbClr val="000000"/>
                </a:solidFill>
              </a:defRPr>
            </a:pPr>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116" name="Picture 2" descr="Picture 2"/>
          <p:cNvPicPr>
            <a:picLocks noChangeAspect="1"/>
          </p:cNvPicPr>
          <p:nvPr/>
        </p:nvPicPr>
        <p:blipFill>
          <a:blip r:embed="rId2"/>
          <a:stretch>
            <a:fillRect/>
          </a:stretch>
        </p:blipFill>
        <p:spPr>
          <a:xfrm>
            <a:off x="3246536" y="975575"/>
            <a:ext cx="5055284" cy="3913411"/>
          </a:xfrm>
          <a:prstGeom prst="rect">
            <a:avLst/>
          </a:prstGeom>
          <a:ln w="12700">
            <a:miter lim="400000"/>
          </a:ln>
        </p:spPr>
      </p:pic>
      <p:sp>
        <p:nvSpPr>
          <p:cNvPr id="117" name="Google Shape;103;p14"/>
          <p:cNvSpPr txBox="1"/>
          <p:nvPr/>
        </p:nvSpPr>
        <p:spPr>
          <a:xfrm>
            <a:off x="3144915" y="0"/>
            <a:ext cx="6480721" cy="665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Reward Function</a:t>
            </a:r>
          </a:p>
        </p:txBody>
      </p:sp>
      <p:grpSp>
        <p:nvGrpSpPr>
          <p:cNvPr id="122" name="Google Shape;1237;p48"/>
          <p:cNvGrpSpPr/>
          <p:nvPr/>
        </p:nvGrpSpPr>
        <p:grpSpPr>
          <a:xfrm>
            <a:off x="2699791" y="138464"/>
            <a:ext cx="445580" cy="442749"/>
            <a:chOff x="0" y="0"/>
            <a:chExt cx="445578" cy="442748"/>
          </a:xfrm>
        </p:grpSpPr>
        <p:sp>
          <p:nvSpPr>
            <p:cNvPr id="118" name="Google Shape;1238;p48"/>
            <p:cNvSpPr/>
            <p:nvPr/>
          </p:nvSpPr>
          <p:spPr>
            <a:xfrm>
              <a:off x="-1" y="-1"/>
              <a:ext cx="268526" cy="213868"/>
            </a:xfrm>
            <a:custGeom>
              <a:avLst/>
              <a:gdLst/>
              <a:ahLst/>
              <a:cxnLst>
                <a:cxn ang="0">
                  <a:pos x="wd2" y="hd2"/>
                </a:cxn>
                <a:cxn ang="5400000">
                  <a:pos x="wd2" y="hd2"/>
                </a:cxn>
                <a:cxn ang="10800000">
                  <a:pos x="wd2" y="hd2"/>
                </a:cxn>
                <a:cxn ang="16200000">
                  <a:pos x="wd2" y="hd2"/>
                </a:cxn>
              </a:cxnLst>
              <a:rect l="0" t="0" r="r" b="b"/>
              <a:pathLst>
                <a:path w="21563" h="21600" extrusionOk="0">
                  <a:moveTo>
                    <a:pt x="6669" y="21600"/>
                  </a:moveTo>
                  <a:cubicBezTo>
                    <a:pt x="6165" y="21076"/>
                    <a:pt x="5830" y="20342"/>
                    <a:pt x="5830" y="19555"/>
                  </a:cubicBezTo>
                  <a:cubicBezTo>
                    <a:pt x="5830" y="18769"/>
                    <a:pt x="6123" y="18035"/>
                    <a:pt x="6627" y="17511"/>
                  </a:cubicBezTo>
                  <a:cubicBezTo>
                    <a:pt x="7340" y="16724"/>
                    <a:pt x="8388" y="16357"/>
                    <a:pt x="9521" y="16357"/>
                  </a:cubicBezTo>
                  <a:cubicBezTo>
                    <a:pt x="10653" y="16357"/>
                    <a:pt x="11660" y="16724"/>
                    <a:pt x="12415" y="17511"/>
                  </a:cubicBezTo>
                  <a:cubicBezTo>
                    <a:pt x="12876" y="18035"/>
                    <a:pt x="13170" y="18769"/>
                    <a:pt x="13170" y="19555"/>
                  </a:cubicBezTo>
                  <a:cubicBezTo>
                    <a:pt x="13170" y="20342"/>
                    <a:pt x="12876" y="21076"/>
                    <a:pt x="12373" y="21600"/>
                  </a:cubicBezTo>
                  <a:cubicBezTo>
                    <a:pt x="16861" y="21600"/>
                    <a:pt x="16861" y="21600"/>
                    <a:pt x="16861" y="21600"/>
                  </a:cubicBezTo>
                  <a:cubicBezTo>
                    <a:pt x="17112" y="21600"/>
                    <a:pt x="17322" y="21338"/>
                    <a:pt x="17322" y="21023"/>
                  </a:cubicBezTo>
                  <a:cubicBezTo>
                    <a:pt x="17322" y="13736"/>
                    <a:pt x="17322" y="13736"/>
                    <a:pt x="17322" y="13736"/>
                  </a:cubicBezTo>
                  <a:cubicBezTo>
                    <a:pt x="17364" y="13526"/>
                    <a:pt x="17532" y="13264"/>
                    <a:pt x="17741" y="13264"/>
                  </a:cubicBezTo>
                  <a:cubicBezTo>
                    <a:pt x="18161" y="13264"/>
                    <a:pt x="18538" y="13264"/>
                    <a:pt x="18790" y="13736"/>
                  </a:cubicBezTo>
                  <a:cubicBezTo>
                    <a:pt x="18958" y="13998"/>
                    <a:pt x="19042" y="14260"/>
                    <a:pt x="19167" y="14522"/>
                  </a:cubicBezTo>
                  <a:cubicBezTo>
                    <a:pt x="19587" y="15361"/>
                    <a:pt x="20426" y="15414"/>
                    <a:pt x="20929" y="14680"/>
                  </a:cubicBezTo>
                  <a:cubicBezTo>
                    <a:pt x="21390" y="13946"/>
                    <a:pt x="21600" y="12897"/>
                    <a:pt x="21558" y="11953"/>
                  </a:cubicBezTo>
                  <a:cubicBezTo>
                    <a:pt x="21600" y="11010"/>
                    <a:pt x="21390" y="9961"/>
                    <a:pt x="20929" y="9227"/>
                  </a:cubicBezTo>
                  <a:cubicBezTo>
                    <a:pt x="20426" y="8441"/>
                    <a:pt x="19587" y="8493"/>
                    <a:pt x="19167" y="9332"/>
                  </a:cubicBezTo>
                  <a:cubicBezTo>
                    <a:pt x="19042" y="9594"/>
                    <a:pt x="18958" y="9909"/>
                    <a:pt x="18790" y="10171"/>
                  </a:cubicBezTo>
                  <a:cubicBezTo>
                    <a:pt x="18538" y="10643"/>
                    <a:pt x="18161" y="10643"/>
                    <a:pt x="17741" y="10643"/>
                  </a:cubicBezTo>
                  <a:cubicBezTo>
                    <a:pt x="17532" y="10590"/>
                    <a:pt x="17364" y="10381"/>
                    <a:pt x="17322" y="10171"/>
                  </a:cubicBezTo>
                  <a:cubicBezTo>
                    <a:pt x="17322" y="629"/>
                    <a:pt x="17322" y="629"/>
                    <a:pt x="17322" y="629"/>
                  </a:cubicBezTo>
                  <a:cubicBezTo>
                    <a:pt x="17322" y="262"/>
                    <a:pt x="17112" y="0"/>
                    <a:pt x="16861" y="0"/>
                  </a:cubicBezTo>
                  <a:cubicBezTo>
                    <a:pt x="461" y="0"/>
                    <a:pt x="461" y="0"/>
                    <a:pt x="461" y="0"/>
                  </a:cubicBezTo>
                  <a:cubicBezTo>
                    <a:pt x="210" y="0"/>
                    <a:pt x="0" y="262"/>
                    <a:pt x="0" y="629"/>
                  </a:cubicBezTo>
                  <a:cubicBezTo>
                    <a:pt x="0" y="21023"/>
                    <a:pt x="0" y="21023"/>
                    <a:pt x="0" y="21023"/>
                  </a:cubicBezTo>
                  <a:cubicBezTo>
                    <a:pt x="0" y="21338"/>
                    <a:pt x="210" y="21600"/>
                    <a:pt x="461" y="21600"/>
                  </a:cubicBezTo>
                  <a:lnTo>
                    <a:pt x="6669"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19" name="Google Shape;1239;p48"/>
            <p:cNvSpPr/>
            <p:nvPr/>
          </p:nvSpPr>
          <p:spPr>
            <a:xfrm>
              <a:off x="230351" y="-1"/>
              <a:ext cx="215227" cy="267233"/>
            </a:xfrm>
            <a:custGeom>
              <a:avLst/>
              <a:gdLst/>
              <a:ahLst/>
              <a:cxnLst>
                <a:cxn ang="0">
                  <a:pos x="wd2" y="hd2"/>
                </a:cxn>
                <a:cxn ang="5400000">
                  <a:pos x="wd2" y="hd2"/>
                </a:cxn>
                <a:cxn ang="10800000">
                  <a:pos x="wd2" y="hd2"/>
                </a:cxn>
                <a:cxn ang="16200000">
                  <a:pos x="wd2" y="hd2"/>
                </a:cxn>
              </a:cxnLst>
              <a:rect l="0" t="0" r="r" b="b"/>
              <a:pathLst>
                <a:path w="21600" h="21600" extrusionOk="0">
                  <a:moveTo>
                    <a:pt x="0" y="6711"/>
                  </a:moveTo>
                  <a:cubicBezTo>
                    <a:pt x="524" y="6207"/>
                    <a:pt x="1258" y="5872"/>
                    <a:pt x="2045" y="5872"/>
                  </a:cubicBezTo>
                  <a:cubicBezTo>
                    <a:pt x="2831" y="5872"/>
                    <a:pt x="3565" y="6165"/>
                    <a:pt x="4089" y="6669"/>
                  </a:cubicBezTo>
                  <a:cubicBezTo>
                    <a:pt x="4876" y="7382"/>
                    <a:pt x="5243" y="8430"/>
                    <a:pt x="5243" y="9563"/>
                  </a:cubicBezTo>
                  <a:cubicBezTo>
                    <a:pt x="5243" y="10695"/>
                    <a:pt x="4876" y="11702"/>
                    <a:pt x="4089" y="12415"/>
                  </a:cubicBezTo>
                  <a:cubicBezTo>
                    <a:pt x="3565" y="12918"/>
                    <a:pt x="2831" y="13212"/>
                    <a:pt x="2045" y="13212"/>
                  </a:cubicBezTo>
                  <a:cubicBezTo>
                    <a:pt x="1258" y="13212"/>
                    <a:pt x="524" y="12918"/>
                    <a:pt x="0" y="12415"/>
                  </a:cubicBezTo>
                  <a:cubicBezTo>
                    <a:pt x="0" y="16861"/>
                    <a:pt x="0" y="16861"/>
                    <a:pt x="0" y="16861"/>
                  </a:cubicBezTo>
                  <a:cubicBezTo>
                    <a:pt x="0" y="17154"/>
                    <a:pt x="262" y="17364"/>
                    <a:pt x="577" y="17364"/>
                  </a:cubicBezTo>
                  <a:cubicBezTo>
                    <a:pt x="7864" y="17364"/>
                    <a:pt x="7864" y="17364"/>
                    <a:pt x="7864" y="17364"/>
                  </a:cubicBezTo>
                  <a:cubicBezTo>
                    <a:pt x="8074" y="17406"/>
                    <a:pt x="8336" y="17574"/>
                    <a:pt x="8336" y="17783"/>
                  </a:cubicBezTo>
                  <a:cubicBezTo>
                    <a:pt x="8336" y="18203"/>
                    <a:pt x="8336" y="18580"/>
                    <a:pt x="7864" y="18832"/>
                  </a:cubicBezTo>
                  <a:cubicBezTo>
                    <a:pt x="7602" y="18958"/>
                    <a:pt x="7340" y="19083"/>
                    <a:pt x="7078" y="19209"/>
                  </a:cubicBezTo>
                  <a:cubicBezTo>
                    <a:pt x="6239" y="19629"/>
                    <a:pt x="6186" y="20468"/>
                    <a:pt x="6920" y="20971"/>
                  </a:cubicBezTo>
                  <a:cubicBezTo>
                    <a:pt x="7654" y="21432"/>
                    <a:pt x="8703" y="21600"/>
                    <a:pt x="9647" y="21600"/>
                  </a:cubicBezTo>
                  <a:cubicBezTo>
                    <a:pt x="10590" y="21600"/>
                    <a:pt x="11639" y="21432"/>
                    <a:pt x="12373" y="20971"/>
                  </a:cubicBezTo>
                  <a:cubicBezTo>
                    <a:pt x="13159" y="20468"/>
                    <a:pt x="13107" y="19629"/>
                    <a:pt x="12268" y="19209"/>
                  </a:cubicBezTo>
                  <a:cubicBezTo>
                    <a:pt x="12006" y="19083"/>
                    <a:pt x="11691" y="18958"/>
                    <a:pt x="11429" y="18832"/>
                  </a:cubicBezTo>
                  <a:cubicBezTo>
                    <a:pt x="10957" y="18580"/>
                    <a:pt x="10957" y="18203"/>
                    <a:pt x="10957" y="17783"/>
                  </a:cubicBezTo>
                  <a:cubicBezTo>
                    <a:pt x="11010" y="17574"/>
                    <a:pt x="11219" y="17406"/>
                    <a:pt x="11429" y="17364"/>
                  </a:cubicBezTo>
                  <a:cubicBezTo>
                    <a:pt x="20971" y="17364"/>
                    <a:pt x="20971" y="17364"/>
                    <a:pt x="20971" y="17364"/>
                  </a:cubicBezTo>
                  <a:cubicBezTo>
                    <a:pt x="21338" y="17364"/>
                    <a:pt x="21600" y="17154"/>
                    <a:pt x="21600" y="16861"/>
                  </a:cubicBezTo>
                  <a:cubicBezTo>
                    <a:pt x="21600" y="503"/>
                    <a:pt x="21600" y="503"/>
                    <a:pt x="21600" y="503"/>
                  </a:cubicBezTo>
                  <a:cubicBezTo>
                    <a:pt x="21600" y="210"/>
                    <a:pt x="21338" y="0"/>
                    <a:pt x="20971" y="0"/>
                  </a:cubicBezTo>
                  <a:cubicBezTo>
                    <a:pt x="577" y="0"/>
                    <a:pt x="577" y="0"/>
                    <a:pt x="577" y="0"/>
                  </a:cubicBezTo>
                  <a:cubicBezTo>
                    <a:pt x="262" y="0"/>
                    <a:pt x="0" y="210"/>
                    <a:pt x="0" y="503"/>
                  </a:cubicBezTo>
                  <a:lnTo>
                    <a:pt x="0" y="6711"/>
                  </a:ln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20" name="Google Shape;1240;p48"/>
            <p:cNvSpPr/>
            <p:nvPr/>
          </p:nvSpPr>
          <p:spPr>
            <a:xfrm>
              <a:off x="-1" y="175970"/>
              <a:ext cx="214819" cy="266779"/>
            </a:xfrm>
            <a:custGeom>
              <a:avLst/>
              <a:gdLst/>
              <a:ahLst/>
              <a:cxnLst>
                <a:cxn ang="0">
                  <a:pos x="wd2" y="hd2"/>
                </a:cxn>
                <a:cxn ang="5400000">
                  <a:pos x="wd2" y="hd2"/>
                </a:cxn>
                <a:cxn ang="10800000">
                  <a:pos x="wd2" y="hd2"/>
                </a:cxn>
                <a:cxn ang="16200000">
                  <a:pos x="wd2" y="hd2"/>
                </a:cxn>
              </a:cxnLst>
              <a:rect l="0" t="0" r="r" b="b"/>
              <a:pathLst>
                <a:path w="21600" h="21563" extrusionOk="0">
                  <a:moveTo>
                    <a:pt x="21600" y="14894"/>
                  </a:moveTo>
                  <a:cubicBezTo>
                    <a:pt x="21074" y="15398"/>
                    <a:pt x="20339" y="15733"/>
                    <a:pt x="19550" y="15733"/>
                  </a:cubicBezTo>
                  <a:cubicBezTo>
                    <a:pt x="18762" y="15733"/>
                    <a:pt x="18026" y="15440"/>
                    <a:pt x="17501" y="14936"/>
                  </a:cubicBezTo>
                  <a:cubicBezTo>
                    <a:pt x="16712" y="14223"/>
                    <a:pt x="16345" y="13175"/>
                    <a:pt x="16345" y="12042"/>
                  </a:cubicBezTo>
                  <a:cubicBezTo>
                    <a:pt x="16345" y="10910"/>
                    <a:pt x="16712" y="9903"/>
                    <a:pt x="17501" y="9148"/>
                  </a:cubicBezTo>
                  <a:cubicBezTo>
                    <a:pt x="18026" y="8645"/>
                    <a:pt x="18762" y="8393"/>
                    <a:pt x="19550" y="8393"/>
                  </a:cubicBezTo>
                  <a:cubicBezTo>
                    <a:pt x="20339" y="8393"/>
                    <a:pt x="21074" y="8687"/>
                    <a:pt x="21600" y="9190"/>
                  </a:cubicBezTo>
                  <a:cubicBezTo>
                    <a:pt x="21600" y="4702"/>
                    <a:pt x="21600" y="4702"/>
                    <a:pt x="21600" y="4702"/>
                  </a:cubicBezTo>
                  <a:cubicBezTo>
                    <a:pt x="21600" y="4451"/>
                    <a:pt x="21337" y="4241"/>
                    <a:pt x="21022" y="4241"/>
                  </a:cubicBezTo>
                  <a:cubicBezTo>
                    <a:pt x="13717" y="4241"/>
                    <a:pt x="13717" y="4241"/>
                    <a:pt x="13717" y="4241"/>
                  </a:cubicBezTo>
                  <a:cubicBezTo>
                    <a:pt x="13507" y="4157"/>
                    <a:pt x="13244" y="4031"/>
                    <a:pt x="13244" y="3822"/>
                  </a:cubicBezTo>
                  <a:cubicBezTo>
                    <a:pt x="13244" y="3402"/>
                    <a:pt x="13244" y="3025"/>
                    <a:pt x="13717" y="2773"/>
                  </a:cubicBezTo>
                  <a:cubicBezTo>
                    <a:pt x="13980" y="2605"/>
                    <a:pt x="14242" y="2521"/>
                    <a:pt x="14505" y="2396"/>
                  </a:cubicBezTo>
                  <a:cubicBezTo>
                    <a:pt x="15399" y="1976"/>
                    <a:pt x="15451" y="1137"/>
                    <a:pt x="14663" y="634"/>
                  </a:cubicBezTo>
                  <a:cubicBezTo>
                    <a:pt x="13927" y="173"/>
                    <a:pt x="12876" y="-37"/>
                    <a:pt x="11930" y="5"/>
                  </a:cubicBezTo>
                  <a:cubicBezTo>
                    <a:pt x="10984" y="-37"/>
                    <a:pt x="9933" y="173"/>
                    <a:pt x="9197" y="634"/>
                  </a:cubicBezTo>
                  <a:cubicBezTo>
                    <a:pt x="8409" y="1137"/>
                    <a:pt x="8461" y="1976"/>
                    <a:pt x="9302" y="2396"/>
                  </a:cubicBezTo>
                  <a:cubicBezTo>
                    <a:pt x="9565" y="2521"/>
                    <a:pt x="9880" y="2605"/>
                    <a:pt x="10143" y="2773"/>
                  </a:cubicBezTo>
                  <a:cubicBezTo>
                    <a:pt x="10616" y="3025"/>
                    <a:pt x="10616" y="3402"/>
                    <a:pt x="10616" y="3822"/>
                  </a:cubicBezTo>
                  <a:cubicBezTo>
                    <a:pt x="10564" y="4031"/>
                    <a:pt x="10353" y="4157"/>
                    <a:pt x="10143" y="4241"/>
                  </a:cubicBezTo>
                  <a:cubicBezTo>
                    <a:pt x="578" y="4241"/>
                    <a:pt x="578" y="4241"/>
                    <a:pt x="578" y="4241"/>
                  </a:cubicBezTo>
                  <a:cubicBezTo>
                    <a:pt x="263" y="4241"/>
                    <a:pt x="0" y="4451"/>
                    <a:pt x="0" y="4702"/>
                  </a:cubicBezTo>
                  <a:cubicBezTo>
                    <a:pt x="0" y="21102"/>
                    <a:pt x="0" y="21102"/>
                    <a:pt x="0" y="21102"/>
                  </a:cubicBezTo>
                  <a:cubicBezTo>
                    <a:pt x="0" y="21353"/>
                    <a:pt x="263" y="21563"/>
                    <a:pt x="578" y="21563"/>
                  </a:cubicBezTo>
                  <a:cubicBezTo>
                    <a:pt x="21022" y="21563"/>
                    <a:pt x="21022" y="21563"/>
                    <a:pt x="21022" y="21563"/>
                  </a:cubicBezTo>
                  <a:cubicBezTo>
                    <a:pt x="21337" y="21563"/>
                    <a:pt x="21600" y="21353"/>
                    <a:pt x="21600" y="21102"/>
                  </a:cubicBezTo>
                  <a:lnTo>
                    <a:pt x="21600" y="14894"/>
                  </a:ln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21" name="Google Shape;1241;p48"/>
            <p:cNvSpPr/>
            <p:nvPr/>
          </p:nvSpPr>
          <p:spPr>
            <a:xfrm>
              <a:off x="176596" y="229490"/>
              <a:ext cx="268982" cy="213259"/>
            </a:xfrm>
            <a:custGeom>
              <a:avLst/>
              <a:gdLst/>
              <a:ahLst/>
              <a:cxnLst>
                <a:cxn ang="0">
                  <a:pos x="wd2" y="hd2"/>
                </a:cxn>
                <a:cxn ang="5400000">
                  <a:pos x="wd2" y="hd2"/>
                </a:cxn>
                <a:cxn ang="10800000">
                  <a:pos x="wd2" y="hd2"/>
                </a:cxn>
                <a:cxn ang="16200000">
                  <a:pos x="wd2" y="hd2"/>
                </a:cxn>
              </a:cxnLst>
              <a:rect l="0" t="0" r="r" b="b"/>
              <a:pathLst>
                <a:path w="21600" h="21600" extrusionOk="0">
                  <a:moveTo>
                    <a:pt x="14889" y="0"/>
                  </a:moveTo>
                  <a:cubicBezTo>
                    <a:pt x="15393" y="526"/>
                    <a:pt x="15728" y="1261"/>
                    <a:pt x="15728" y="2050"/>
                  </a:cubicBezTo>
                  <a:cubicBezTo>
                    <a:pt x="15728" y="2838"/>
                    <a:pt x="15435" y="3574"/>
                    <a:pt x="14931" y="4099"/>
                  </a:cubicBezTo>
                  <a:cubicBezTo>
                    <a:pt x="14218" y="4888"/>
                    <a:pt x="13170" y="5255"/>
                    <a:pt x="12037" y="5255"/>
                  </a:cubicBezTo>
                  <a:cubicBezTo>
                    <a:pt x="10905" y="5255"/>
                    <a:pt x="9898" y="4888"/>
                    <a:pt x="9185" y="4099"/>
                  </a:cubicBezTo>
                  <a:cubicBezTo>
                    <a:pt x="8682" y="3574"/>
                    <a:pt x="8388" y="2838"/>
                    <a:pt x="8388" y="2050"/>
                  </a:cubicBezTo>
                  <a:cubicBezTo>
                    <a:pt x="8388" y="1261"/>
                    <a:pt x="8682" y="526"/>
                    <a:pt x="9185" y="0"/>
                  </a:cubicBezTo>
                  <a:cubicBezTo>
                    <a:pt x="4739" y="0"/>
                    <a:pt x="4739" y="0"/>
                    <a:pt x="4739" y="0"/>
                  </a:cubicBezTo>
                  <a:cubicBezTo>
                    <a:pt x="4446" y="0"/>
                    <a:pt x="4236" y="263"/>
                    <a:pt x="4236" y="578"/>
                  </a:cubicBezTo>
                  <a:cubicBezTo>
                    <a:pt x="4236" y="7883"/>
                    <a:pt x="4236" y="7883"/>
                    <a:pt x="4236" y="7883"/>
                  </a:cubicBezTo>
                  <a:cubicBezTo>
                    <a:pt x="4194" y="8093"/>
                    <a:pt x="4026" y="8356"/>
                    <a:pt x="3817" y="8356"/>
                  </a:cubicBezTo>
                  <a:cubicBezTo>
                    <a:pt x="3397" y="8356"/>
                    <a:pt x="3020" y="8356"/>
                    <a:pt x="2768" y="7883"/>
                  </a:cubicBezTo>
                  <a:cubicBezTo>
                    <a:pt x="2642" y="7620"/>
                    <a:pt x="2517" y="7358"/>
                    <a:pt x="2391" y="7095"/>
                  </a:cubicBezTo>
                  <a:cubicBezTo>
                    <a:pt x="1971" y="6201"/>
                    <a:pt x="1132" y="6149"/>
                    <a:pt x="629" y="6937"/>
                  </a:cubicBezTo>
                  <a:cubicBezTo>
                    <a:pt x="168" y="7673"/>
                    <a:pt x="0" y="8724"/>
                    <a:pt x="0" y="9670"/>
                  </a:cubicBezTo>
                  <a:cubicBezTo>
                    <a:pt x="0" y="10616"/>
                    <a:pt x="168" y="11667"/>
                    <a:pt x="629" y="12403"/>
                  </a:cubicBezTo>
                  <a:cubicBezTo>
                    <a:pt x="1132" y="13191"/>
                    <a:pt x="1971" y="13139"/>
                    <a:pt x="2391" y="12298"/>
                  </a:cubicBezTo>
                  <a:cubicBezTo>
                    <a:pt x="2517" y="12035"/>
                    <a:pt x="2642" y="11720"/>
                    <a:pt x="2768" y="11457"/>
                  </a:cubicBezTo>
                  <a:cubicBezTo>
                    <a:pt x="3020" y="10984"/>
                    <a:pt x="3397" y="10984"/>
                    <a:pt x="3817" y="10984"/>
                  </a:cubicBezTo>
                  <a:cubicBezTo>
                    <a:pt x="4026" y="11036"/>
                    <a:pt x="4194" y="11247"/>
                    <a:pt x="4236" y="11457"/>
                  </a:cubicBezTo>
                  <a:cubicBezTo>
                    <a:pt x="4236" y="21022"/>
                    <a:pt x="4236" y="21022"/>
                    <a:pt x="4236" y="21022"/>
                  </a:cubicBezTo>
                  <a:cubicBezTo>
                    <a:pt x="4236" y="21337"/>
                    <a:pt x="4446" y="21600"/>
                    <a:pt x="4739" y="21600"/>
                  </a:cubicBezTo>
                  <a:cubicBezTo>
                    <a:pt x="21097" y="21600"/>
                    <a:pt x="21097" y="21600"/>
                    <a:pt x="21097" y="21600"/>
                  </a:cubicBezTo>
                  <a:cubicBezTo>
                    <a:pt x="21390" y="21600"/>
                    <a:pt x="21600" y="21337"/>
                    <a:pt x="21600" y="21022"/>
                  </a:cubicBezTo>
                  <a:cubicBezTo>
                    <a:pt x="21600" y="578"/>
                    <a:pt x="21600" y="578"/>
                    <a:pt x="21600" y="578"/>
                  </a:cubicBezTo>
                  <a:cubicBezTo>
                    <a:pt x="21600" y="263"/>
                    <a:pt x="21390" y="0"/>
                    <a:pt x="21097" y="0"/>
                  </a:cubicBezTo>
                  <a:lnTo>
                    <a:pt x="14889" y="0"/>
                  </a:ln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123" name="Picture 11" descr="Picture 11"/>
          <p:cNvPicPr>
            <a:picLocks noChangeAspect="1"/>
          </p:cNvPicPr>
          <p:nvPr/>
        </p:nvPicPr>
        <p:blipFill>
          <a:blip r:embed="rId3"/>
          <a:stretch>
            <a:fillRect/>
          </a:stretch>
        </p:blipFill>
        <p:spPr>
          <a:xfrm>
            <a:off x="496850" y="1961540"/>
            <a:ext cx="2471924" cy="18187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130" name="Google Shape;1237;p48"/>
          <p:cNvGrpSpPr/>
          <p:nvPr/>
        </p:nvGrpSpPr>
        <p:grpSpPr>
          <a:xfrm>
            <a:off x="2084296" y="195485"/>
            <a:ext cx="445580" cy="442750"/>
            <a:chOff x="0" y="0"/>
            <a:chExt cx="445578" cy="442748"/>
          </a:xfrm>
        </p:grpSpPr>
        <p:sp>
          <p:nvSpPr>
            <p:cNvPr id="126" name="Google Shape;1238;p48"/>
            <p:cNvSpPr/>
            <p:nvPr/>
          </p:nvSpPr>
          <p:spPr>
            <a:xfrm>
              <a:off x="-1" y="-1"/>
              <a:ext cx="268526" cy="213868"/>
            </a:xfrm>
            <a:custGeom>
              <a:avLst/>
              <a:gdLst/>
              <a:ahLst/>
              <a:cxnLst>
                <a:cxn ang="0">
                  <a:pos x="wd2" y="hd2"/>
                </a:cxn>
                <a:cxn ang="5400000">
                  <a:pos x="wd2" y="hd2"/>
                </a:cxn>
                <a:cxn ang="10800000">
                  <a:pos x="wd2" y="hd2"/>
                </a:cxn>
                <a:cxn ang="16200000">
                  <a:pos x="wd2" y="hd2"/>
                </a:cxn>
              </a:cxnLst>
              <a:rect l="0" t="0" r="r" b="b"/>
              <a:pathLst>
                <a:path w="21563" h="21600" extrusionOk="0">
                  <a:moveTo>
                    <a:pt x="6669" y="21600"/>
                  </a:moveTo>
                  <a:cubicBezTo>
                    <a:pt x="6165" y="21076"/>
                    <a:pt x="5830" y="20342"/>
                    <a:pt x="5830" y="19555"/>
                  </a:cubicBezTo>
                  <a:cubicBezTo>
                    <a:pt x="5830" y="18769"/>
                    <a:pt x="6123" y="18035"/>
                    <a:pt x="6627" y="17511"/>
                  </a:cubicBezTo>
                  <a:cubicBezTo>
                    <a:pt x="7340" y="16724"/>
                    <a:pt x="8388" y="16357"/>
                    <a:pt x="9521" y="16357"/>
                  </a:cubicBezTo>
                  <a:cubicBezTo>
                    <a:pt x="10653" y="16357"/>
                    <a:pt x="11660" y="16724"/>
                    <a:pt x="12415" y="17511"/>
                  </a:cubicBezTo>
                  <a:cubicBezTo>
                    <a:pt x="12876" y="18035"/>
                    <a:pt x="13170" y="18769"/>
                    <a:pt x="13170" y="19555"/>
                  </a:cubicBezTo>
                  <a:cubicBezTo>
                    <a:pt x="13170" y="20342"/>
                    <a:pt x="12876" y="21076"/>
                    <a:pt x="12373" y="21600"/>
                  </a:cubicBezTo>
                  <a:cubicBezTo>
                    <a:pt x="16861" y="21600"/>
                    <a:pt x="16861" y="21600"/>
                    <a:pt x="16861" y="21600"/>
                  </a:cubicBezTo>
                  <a:cubicBezTo>
                    <a:pt x="17112" y="21600"/>
                    <a:pt x="17322" y="21338"/>
                    <a:pt x="17322" y="21023"/>
                  </a:cubicBezTo>
                  <a:cubicBezTo>
                    <a:pt x="17322" y="13736"/>
                    <a:pt x="17322" y="13736"/>
                    <a:pt x="17322" y="13736"/>
                  </a:cubicBezTo>
                  <a:cubicBezTo>
                    <a:pt x="17364" y="13526"/>
                    <a:pt x="17532" y="13264"/>
                    <a:pt x="17741" y="13264"/>
                  </a:cubicBezTo>
                  <a:cubicBezTo>
                    <a:pt x="18161" y="13264"/>
                    <a:pt x="18538" y="13264"/>
                    <a:pt x="18790" y="13736"/>
                  </a:cubicBezTo>
                  <a:cubicBezTo>
                    <a:pt x="18958" y="13998"/>
                    <a:pt x="19042" y="14260"/>
                    <a:pt x="19167" y="14522"/>
                  </a:cubicBezTo>
                  <a:cubicBezTo>
                    <a:pt x="19587" y="15361"/>
                    <a:pt x="20426" y="15414"/>
                    <a:pt x="20929" y="14680"/>
                  </a:cubicBezTo>
                  <a:cubicBezTo>
                    <a:pt x="21390" y="13946"/>
                    <a:pt x="21600" y="12897"/>
                    <a:pt x="21558" y="11953"/>
                  </a:cubicBezTo>
                  <a:cubicBezTo>
                    <a:pt x="21600" y="11010"/>
                    <a:pt x="21390" y="9961"/>
                    <a:pt x="20929" y="9227"/>
                  </a:cubicBezTo>
                  <a:cubicBezTo>
                    <a:pt x="20426" y="8441"/>
                    <a:pt x="19587" y="8493"/>
                    <a:pt x="19167" y="9332"/>
                  </a:cubicBezTo>
                  <a:cubicBezTo>
                    <a:pt x="19042" y="9594"/>
                    <a:pt x="18958" y="9909"/>
                    <a:pt x="18790" y="10171"/>
                  </a:cubicBezTo>
                  <a:cubicBezTo>
                    <a:pt x="18538" y="10643"/>
                    <a:pt x="18161" y="10643"/>
                    <a:pt x="17741" y="10643"/>
                  </a:cubicBezTo>
                  <a:cubicBezTo>
                    <a:pt x="17532" y="10590"/>
                    <a:pt x="17364" y="10381"/>
                    <a:pt x="17322" y="10171"/>
                  </a:cubicBezTo>
                  <a:cubicBezTo>
                    <a:pt x="17322" y="629"/>
                    <a:pt x="17322" y="629"/>
                    <a:pt x="17322" y="629"/>
                  </a:cubicBezTo>
                  <a:cubicBezTo>
                    <a:pt x="17322" y="262"/>
                    <a:pt x="17112" y="0"/>
                    <a:pt x="16861" y="0"/>
                  </a:cubicBezTo>
                  <a:cubicBezTo>
                    <a:pt x="461" y="0"/>
                    <a:pt x="461" y="0"/>
                    <a:pt x="461" y="0"/>
                  </a:cubicBezTo>
                  <a:cubicBezTo>
                    <a:pt x="210" y="0"/>
                    <a:pt x="0" y="262"/>
                    <a:pt x="0" y="629"/>
                  </a:cubicBezTo>
                  <a:cubicBezTo>
                    <a:pt x="0" y="21023"/>
                    <a:pt x="0" y="21023"/>
                    <a:pt x="0" y="21023"/>
                  </a:cubicBezTo>
                  <a:cubicBezTo>
                    <a:pt x="0" y="21338"/>
                    <a:pt x="210" y="21600"/>
                    <a:pt x="461" y="21600"/>
                  </a:cubicBezTo>
                  <a:lnTo>
                    <a:pt x="6669"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27" name="Google Shape;1239;p48"/>
            <p:cNvSpPr/>
            <p:nvPr/>
          </p:nvSpPr>
          <p:spPr>
            <a:xfrm>
              <a:off x="230351" y="-1"/>
              <a:ext cx="215227" cy="267233"/>
            </a:xfrm>
            <a:custGeom>
              <a:avLst/>
              <a:gdLst/>
              <a:ahLst/>
              <a:cxnLst>
                <a:cxn ang="0">
                  <a:pos x="wd2" y="hd2"/>
                </a:cxn>
                <a:cxn ang="5400000">
                  <a:pos x="wd2" y="hd2"/>
                </a:cxn>
                <a:cxn ang="10800000">
                  <a:pos x="wd2" y="hd2"/>
                </a:cxn>
                <a:cxn ang="16200000">
                  <a:pos x="wd2" y="hd2"/>
                </a:cxn>
              </a:cxnLst>
              <a:rect l="0" t="0" r="r" b="b"/>
              <a:pathLst>
                <a:path w="21600" h="21600" extrusionOk="0">
                  <a:moveTo>
                    <a:pt x="0" y="6711"/>
                  </a:moveTo>
                  <a:cubicBezTo>
                    <a:pt x="524" y="6207"/>
                    <a:pt x="1258" y="5872"/>
                    <a:pt x="2045" y="5872"/>
                  </a:cubicBezTo>
                  <a:cubicBezTo>
                    <a:pt x="2831" y="5872"/>
                    <a:pt x="3565" y="6165"/>
                    <a:pt x="4089" y="6669"/>
                  </a:cubicBezTo>
                  <a:cubicBezTo>
                    <a:pt x="4876" y="7382"/>
                    <a:pt x="5243" y="8430"/>
                    <a:pt x="5243" y="9563"/>
                  </a:cubicBezTo>
                  <a:cubicBezTo>
                    <a:pt x="5243" y="10695"/>
                    <a:pt x="4876" y="11702"/>
                    <a:pt x="4089" y="12415"/>
                  </a:cubicBezTo>
                  <a:cubicBezTo>
                    <a:pt x="3565" y="12918"/>
                    <a:pt x="2831" y="13212"/>
                    <a:pt x="2045" y="13212"/>
                  </a:cubicBezTo>
                  <a:cubicBezTo>
                    <a:pt x="1258" y="13212"/>
                    <a:pt x="524" y="12918"/>
                    <a:pt x="0" y="12415"/>
                  </a:cubicBezTo>
                  <a:cubicBezTo>
                    <a:pt x="0" y="16861"/>
                    <a:pt x="0" y="16861"/>
                    <a:pt x="0" y="16861"/>
                  </a:cubicBezTo>
                  <a:cubicBezTo>
                    <a:pt x="0" y="17154"/>
                    <a:pt x="262" y="17364"/>
                    <a:pt x="577" y="17364"/>
                  </a:cubicBezTo>
                  <a:cubicBezTo>
                    <a:pt x="7864" y="17364"/>
                    <a:pt x="7864" y="17364"/>
                    <a:pt x="7864" y="17364"/>
                  </a:cubicBezTo>
                  <a:cubicBezTo>
                    <a:pt x="8074" y="17406"/>
                    <a:pt x="8336" y="17574"/>
                    <a:pt x="8336" y="17783"/>
                  </a:cubicBezTo>
                  <a:cubicBezTo>
                    <a:pt x="8336" y="18203"/>
                    <a:pt x="8336" y="18580"/>
                    <a:pt x="7864" y="18832"/>
                  </a:cubicBezTo>
                  <a:cubicBezTo>
                    <a:pt x="7602" y="18958"/>
                    <a:pt x="7340" y="19083"/>
                    <a:pt x="7078" y="19209"/>
                  </a:cubicBezTo>
                  <a:cubicBezTo>
                    <a:pt x="6239" y="19629"/>
                    <a:pt x="6186" y="20468"/>
                    <a:pt x="6920" y="20971"/>
                  </a:cubicBezTo>
                  <a:cubicBezTo>
                    <a:pt x="7654" y="21432"/>
                    <a:pt x="8703" y="21600"/>
                    <a:pt x="9647" y="21600"/>
                  </a:cubicBezTo>
                  <a:cubicBezTo>
                    <a:pt x="10590" y="21600"/>
                    <a:pt x="11639" y="21432"/>
                    <a:pt x="12373" y="20971"/>
                  </a:cubicBezTo>
                  <a:cubicBezTo>
                    <a:pt x="13159" y="20468"/>
                    <a:pt x="13107" y="19629"/>
                    <a:pt x="12268" y="19209"/>
                  </a:cubicBezTo>
                  <a:cubicBezTo>
                    <a:pt x="12006" y="19083"/>
                    <a:pt x="11691" y="18958"/>
                    <a:pt x="11429" y="18832"/>
                  </a:cubicBezTo>
                  <a:cubicBezTo>
                    <a:pt x="10957" y="18580"/>
                    <a:pt x="10957" y="18203"/>
                    <a:pt x="10957" y="17783"/>
                  </a:cubicBezTo>
                  <a:cubicBezTo>
                    <a:pt x="11010" y="17574"/>
                    <a:pt x="11219" y="17406"/>
                    <a:pt x="11429" y="17364"/>
                  </a:cubicBezTo>
                  <a:cubicBezTo>
                    <a:pt x="20971" y="17364"/>
                    <a:pt x="20971" y="17364"/>
                    <a:pt x="20971" y="17364"/>
                  </a:cubicBezTo>
                  <a:cubicBezTo>
                    <a:pt x="21338" y="17364"/>
                    <a:pt x="21600" y="17154"/>
                    <a:pt x="21600" y="16861"/>
                  </a:cubicBezTo>
                  <a:cubicBezTo>
                    <a:pt x="21600" y="503"/>
                    <a:pt x="21600" y="503"/>
                    <a:pt x="21600" y="503"/>
                  </a:cubicBezTo>
                  <a:cubicBezTo>
                    <a:pt x="21600" y="210"/>
                    <a:pt x="21338" y="0"/>
                    <a:pt x="20971" y="0"/>
                  </a:cubicBezTo>
                  <a:cubicBezTo>
                    <a:pt x="577" y="0"/>
                    <a:pt x="577" y="0"/>
                    <a:pt x="577" y="0"/>
                  </a:cubicBezTo>
                  <a:cubicBezTo>
                    <a:pt x="262" y="0"/>
                    <a:pt x="0" y="210"/>
                    <a:pt x="0" y="503"/>
                  </a:cubicBezTo>
                  <a:lnTo>
                    <a:pt x="0" y="6711"/>
                  </a:ln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28" name="Google Shape;1240;p48"/>
            <p:cNvSpPr/>
            <p:nvPr/>
          </p:nvSpPr>
          <p:spPr>
            <a:xfrm>
              <a:off x="-1" y="175970"/>
              <a:ext cx="214819" cy="266779"/>
            </a:xfrm>
            <a:custGeom>
              <a:avLst/>
              <a:gdLst/>
              <a:ahLst/>
              <a:cxnLst>
                <a:cxn ang="0">
                  <a:pos x="wd2" y="hd2"/>
                </a:cxn>
                <a:cxn ang="5400000">
                  <a:pos x="wd2" y="hd2"/>
                </a:cxn>
                <a:cxn ang="10800000">
                  <a:pos x="wd2" y="hd2"/>
                </a:cxn>
                <a:cxn ang="16200000">
                  <a:pos x="wd2" y="hd2"/>
                </a:cxn>
              </a:cxnLst>
              <a:rect l="0" t="0" r="r" b="b"/>
              <a:pathLst>
                <a:path w="21600" h="21563" extrusionOk="0">
                  <a:moveTo>
                    <a:pt x="21600" y="14894"/>
                  </a:moveTo>
                  <a:cubicBezTo>
                    <a:pt x="21074" y="15398"/>
                    <a:pt x="20339" y="15733"/>
                    <a:pt x="19550" y="15733"/>
                  </a:cubicBezTo>
                  <a:cubicBezTo>
                    <a:pt x="18762" y="15733"/>
                    <a:pt x="18026" y="15440"/>
                    <a:pt x="17501" y="14936"/>
                  </a:cubicBezTo>
                  <a:cubicBezTo>
                    <a:pt x="16712" y="14223"/>
                    <a:pt x="16345" y="13175"/>
                    <a:pt x="16345" y="12042"/>
                  </a:cubicBezTo>
                  <a:cubicBezTo>
                    <a:pt x="16345" y="10910"/>
                    <a:pt x="16712" y="9903"/>
                    <a:pt x="17501" y="9148"/>
                  </a:cubicBezTo>
                  <a:cubicBezTo>
                    <a:pt x="18026" y="8645"/>
                    <a:pt x="18762" y="8393"/>
                    <a:pt x="19550" y="8393"/>
                  </a:cubicBezTo>
                  <a:cubicBezTo>
                    <a:pt x="20339" y="8393"/>
                    <a:pt x="21074" y="8687"/>
                    <a:pt x="21600" y="9190"/>
                  </a:cubicBezTo>
                  <a:cubicBezTo>
                    <a:pt x="21600" y="4702"/>
                    <a:pt x="21600" y="4702"/>
                    <a:pt x="21600" y="4702"/>
                  </a:cubicBezTo>
                  <a:cubicBezTo>
                    <a:pt x="21600" y="4451"/>
                    <a:pt x="21337" y="4241"/>
                    <a:pt x="21022" y="4241"/>
                  </a:cubicBezTo>
                  <a:cubicBezTo>
                    <a:pt x="13717" y="4241"/>
                    <a:pt x="13717" y="4241"/>
                    <a:pt x="13717" y="4241"/>
                  </a:cubicBezTo>
                  <a:cubicBezTo>
                    <a:pt x="13507" y="4157"/>
                    <a:pt x="13244" y="4031"/>
                    <a:pt x="13244" y="3822"/>
                  </a:cubicBezTo>
                  <a:cubicBezTo>
                    <a:pt x="13244" y="3402"/>
                    <a:pt x="13244" y="3025"/>
                    <a:pt x="13717" y="2773"/>
                  </a:cubicBezTo>
                  <a:cubicBezTo>
                    <a:pt x="13980" y="2605"/>
                    <a:pt x="14242" y="2521"/>
                    <a:pt x="14505" y="2396"/>
                  </a:cubicBezTo>
                  <a:cubicBezTo>
                    <a:pt x="15399" y="1976"/>
                    <a:pt x="15451" y="1137"/>
                    <a:pt x="14663" y="634"/>
                  </a:cubicBezTo>
                  <a:cubicBezTo>
                    <a:pt x="13927" y="173"/>
                    <a:pt x="12876" y="-37"/>
                    <a:pt x="11930" y="5"/>
                  </a:cubicBezTo>
                  <a:cubicBezTo>
                    <a:pt x="10984" y="-37"/>
                    <a:pt x="9933" y="173"/>
                    <a:pt x="9197" y="634"/>
                  </a:cubicBezTo>
                  <a:cubicBezTo>
                    <a:pt x="8409" y="1137"/>
                    <a:pt x="8461" y="1976"/>
                    <a:pt x="9302" y="2396"/>
                  </a:cubicBezTo>
                  <a:cubicBezTo>
                    <a:pt x="9565" y="2521"/>
                    <a:pt x="9880" y="2605"/>
                    <a:pt x="10143" y="2773"/>
                  </a:cubicBezTo>
                  <a:cubicBezTo>
                    <a:pt x="10616" y="3025"/>
                    <a:pt x="10616" y="3402"/>
                    <a:pt x="10616" y="3822"/>
                  </a:cubicBezTo>
                  <a:cubicBezTo>
                    <a:pt x="10564" y="4031"/>
                    <a:pt x="10353" y="4157"/>
                    <a:pt x="10143" y="4241"/>
                  </a:cubicBezTo>
                  <a:cubicBezTo>
                    <a:pt x="578" y="4241"/>
                    <a:pt x="578" y="4241"/>
                    <a:pt x="578" y="4241"/>
                  </a:cubicBezTo>
                  <a:cubicBezTo>
                    <a:pt x="263" y="4241"/>
                    <a:pt x="0" y="4451"/>
                    <a:pt x="0" y="4702"/>
                  </a:cubicBezTo>
                  <a:cubicBezTo>
                    <a:pt x="0" y="21102"/>
                    <a:pt x="0" y="21102"/>
                    <a:pt x="0" y="21102"/>
                  </a:cubicBezTo>
                  <a:cubicBezTo>
                    <a:pt x="0" y="21353"/>
                    <a:pt x="263" y="21563"/>
                    <a:pt x="578" y="21563"/>
                  </a:cubicBezTo>
                  <a:cubicBezTo>
                    <a:pt x="21022" y="21563"/>
                    <a:pt x="21022" y="21563"/>
                    <a:pt x="21022" y="21563"/>
                  </a:cubicBezTo>
                  <a:cubicBezTo>
                    <a:pt x="21337" y="21563"/>
                    <a:pt x="21600" y="21353"/>
                    <a:pt x="21600" y="21102"/>
                  </a:cubicBezTo>
                  <a:lnTo>
                    <a:pt x="21600" y="14894"/>
                  </a:ln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29" name="Google Shape;1241;p48"/>
            <p:cNvSpPr/>
            <p:nvPr/>
          </p:nvSpPr>
          <p:spPr>
            <a:xfrm>
              <a:off x="176596" y="229490"/>
              <a:ext cx="268982" cy="213259"/>
            </a:xfrm>
            <a:custGeom>
              <a:avLst/>
              <a:gdLst/>
              <a:ahLst/>
              <a:cxnLst>
                <a:cxn ang="0">
                  <a:pos x="wd2" y="hd2"/>
                </a:cxn>
                <a:cxn ang="5400000">
                  <a:pos x="wd2" y="hd2"/>
                </a:cxn>
                <a:cxn ang="10800000">
                  <a:pos x="wd2" y="hd2"/>
                </a:cxn>
                <a:cxn ang="16200000">
                  <a:pos x="wd2" y="hd2"/>
                </a:cxn>
              </a:cxnLst>
              <a:rect l="0" t="0" r="r" b="b"/>
              <a:pathLst>
                <a:path w="21600" h="21600" extrusionOk="0">
                  <a:moveTo>
                    <a:pt x="14889" y="0"/>
                  </a:moveTo>
                  <a:cubicBezTo>
                    <a:pt x="15393" y="526"/>
                    <a:pt x="15728" y="1261"/>
                    <a:pt x="15728" y="2050"/>
                  </a:cubicBezTo>
                  <a:cubicBezTo>
                    <a:pt x="15728" y="2838"/>
                    <a:pt x="15435" y="3574"/>
                    <a:pt x="14931" y="4099"/>
                  </a:cubicBezTo>
                  <a:cubicBezTo>
                    <a:pt x="14218" y="4888"/>
                    <a:pt x="13170" y="5255"/>
                    <a:pt x="12037" y="5255"/>
                  </a:cubicBezTo>
                  <a:cubicBezTo>
                    <a:pt x="10905" y="5255"/>
                    <a:pt x="9898" y="4888"/>
                    <a:pt x="9185" y="4099"/>
                  </a:cubicBezTo>
                  <a:cubicBezTo>
                    <a:pt x="8682" y="3574"/>
                    <a:pt x="8388" y="2838"/>
                    <a:pt x="8388" y="2050"/>
                  </a:cubicBezTo>
                  <a:cubicBezTo>
                    <a:pt x="8388" y="1261"/>
                    <a:pt x="8682" y="526"/>
                    <a:pt x="9185" y="0"/>
                  </a:cubicBezTo>
                  <a:cubicBezTo>
                    <a:pt x="4739" y="0"/>
                    <a:pt x="4739" y="0"/>
                    <a:pt x="4739" y="0"/>
                  </a:cubicBezTo>
                  <a:cubicBezTo>
                    <a:pt x="4446" y="0"/>
                    <a:pt x="4236" y="263"/>
                    <a:pt x="4236" y="578"/>
                  </a:cubicBezTo>
                  <a:cubicBezTo>
                    <a:pt x="4236" y="7883"/>
                    <a:pt x="4236" y="7883"/>
                    <a:pt x="4236" y="7883"/>
                  </a:cubicBezTo>
                  <a:cubicBezTo>
                    <a:pt x="4194" y="8093"/>
                    <a:pt x="4026" y="8356"/>
                    <a:pt x="3817" y="8356"/>
                  </a:cubicBezTo>
                  <a:cubicBezTo>
                    <a:pt x="3397" y="8356"/>
                    <a:pt x="3020" y="8356"/>
                    <a:pt x="2768" y="7883"/>
                  </a:cubicBezTo>
                  <a:cubicBezTo>
                    <a:pt x="2642" y="7620"/>
                    <a:pt x="2517" y="7358"/>
                    <a:pt x="2391" y="7095"/>
                  </a:cubicBezTo>
                  <a:cubicBezTo>
                    <a:pt x="1971" y="6201"/>
                    <a:pt x="1132" y="6149"/>
                    <a:pt x="629" y="6937"/>
                  </a:cubicBezTo>
                  <a:cubicBezTo>
                    <a:pt x="168" y="7673"/>
                    <a:pt x="0" y="8724"/>
                    <a:pt x="0" y="9670"/>
                  </a:cubicBezTo>
                  <a:cubicBezTo>
                    <a:pt x="0" y="10616"/>
                    <a:pt x="168" y="11667"/>
                    <a:pt x="629" y="12403"/>
                  </a:cubicBezTo>
                  <a:cubicBezTo>
                    <a:pt x="1132" y="13191"/>
                    <a:pt x="1971" y="13139"/>
                    <a:pt x="2391" y="12298"/>
                  </a:cubicBezTo>
                  <a:cubicBezTo>
                    <a:pt x="2517" y="12035"/>
                    <a:pt x="2642" y="11720"/>
                    <a:pt x="2768" y="11457"/>
                  </a:cubicBezTo>
                  <a:cubicBezTo>
                    <a:pt x="3020" y="10984"/>
                    <a:pt x="3397" y="10984"/>
                    <a:pt x="3817" y="10984"/>
                  </a:cubicBezTo>
                  <a:cubicBezTo>
                    <a:pt x="4026" y="11036"/>
                    <a:pt x="4194" y="11247"/>
                    <a:pt x="4236" y="11457"/>
                  </a:cubicBezTo>
                  <a:cubicBezTo>
                    <a:pt x="4236" y="21022"/>
                    <a:pt x="4236" y="21022"/>
                    <a:pt x="4236" y="21022"/>
                  </a:cubicBezTo>
                  <a:cubicBezTo>
                    <a:pt x="4236" y="21337"/>
                    <a:pt x="4446" y="21600"/>
                    <a:pt x="4739" y="21600"/>
                  </a:cubicBezTo>
                  <a:cubicBezTo>
                    <a:pt x="21097" y="21600"/>
                    <a:pt x="21097" y="21600"/>
                    <a:pt x="21097" y="21600"/>
                  </a:cubicBezTo>
                  <a:cubicBezTo>
                    <a:pt x="21390" y="21600"/>
                    <a:pt x="21600" y="21337"/>
                    <a:pt x="21600" y="21022"/>
                  </a:cubicBezTo>
                  <a:cubicBezTo>
                    <a:pt x="21600" y="578"/>
                    <a:pt x="21600" y="578"/>
                    <a:pt x="21600" y="578"/>
                  </a:cubicBezTo>
                  <a:cubicBezTo>
                    <a:pt x="21600" y="263"/>
                    <a:pt x="21390" y="0"/>
                    <a:pt x="21097" y="0"/>
                  </a:cubicBezTo>
                  <a:lnTo>
                    <a:pt x="14889" y="0"/>
                  </a:ln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131" name="Google Shape;103;p14"/>
          <p:cNvSpPr txBox="1"/>
          <p:nvPr/>
        </p:nvSpPr>
        <p:spPr>
          <a:xfrm>
            <a:off x="2548554" y="84135"/>
            <a:ext cx="6480721" cy="66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Proposed Algorithm</a:t>
            </a:r>
          </a:p>
        </p:txBody>
      </p:sp>
      <p:sp>
        <p:nvSpPr>
          <p:cNvPr id="132" name="TextBox 8"/>
          <p:cNvSpPr txBox="1"/>
          <p:nvPr/>
        </p:nvSpPr>
        <p:spPr>
          <a:xfrm>
            <a:off x="801295" y="1203598"/>
            <a:ext cx="7829442" cy="26438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u="sng">
                <a:solidFill>
                  <a:srgbClr val="000000"/>
                </a:solidFill>
                <a:latin typeface="Times New Roman"/>
                <a:ea typeface="Times New Roman"/>
                <a:cs typeface="Times New Roman"/>
                <a:sym typeface="Times New Roman"/>
              </a:defRPr>
            </a:pPr>
            <a:r>
              <a:t>Input :</a:t>
            </a:r>
          </a:p>
          <a:p>
            <a:pPr>
              <a:defRPr>
                <a:solidFill>
                  <a:srgbClr val="000000"/>
                </a:solidFill>
                <a:latin typeface="Times New Roman"/>
                <a:ea typeface="Times New Roman"/>
                <a:cs typeface="Times New Roman"/>
                <a:sym typeface="Times New Roman"/>
              </a:defRPr>
            </a:pPr>
            <a:endParaRPr/>
          </a:p>
          <a:p>
            <a:pPr lvl="3">
              <a:defRPr>
                <a:solidFill>
                  <a:srgbClr val="444444"/>
                </a:solidFill>
                <a:latin typeface="Times New Roman"/>
                <a:ea typeface="Times New Roman"/>
                <a:cs typeface="Times New Roman"/>
                <a:sym typeface="Times New Roman"/>
              </a:defRPr>
            </a:pPr>
            <a:r>
              <a:t>λ</a:t>
            </a:r>
            <a:r>
              <a:rPr baseline="-5999"/>
              <a:t>f    </a:t>
            </a:r>
            <a:r>
              <a:rPr>
                <a:solidFill>
                  <a:srgbClr val="000000"/>
                </a:solidFill>
              </a:rPr>
              <a:t>(Arrival rate of the packets in the fog node f </a:t>
            </a:r>
            <a:r>
              <a:rPr>
                <a:solidFill>
                  <a:srgbClr val="13171A"/>
                </a:solidFill>
              </a:rPr>
              <a:t>∈ F</a:t>
            </a:r>
            <a:r>
              <a:rPr>
                <a:solidFill>
                  <a:srgbClr val="000000"/>
                </a:solidFill>
              </a:rPr>
              <a:t> following Poisson distribution)</a:t>
            </a:r>
          </a:p>
          <a:p>
            <a:pPr lvl="3">
              <a:defRPr>
                <a:solidFill>
                  <a:srgbClr val="000000"/>
                </a:solidFill>
                <a:latin typeface="Times New Roman"/>
                <a:ea typeface="Times New Roman"/>
                <a:cs typeface="Times New Roman"/>
                <a:sym typeface="Times New Roman"/>
              </a:defRPr>
            </a:pPr>
            <a:r>
              <a:t>∝   (Learning rate )</a:t>
            </a:r>
          </a:p>
          <a:p>
            <a:pPr lvl="3">
              <a:defRPr>
                <a:solidFill>
                  <a:srgbClr val="13171A"/>
                </a:solidFill>
                <a:latin typeface="Times New Roman"/>
                <a:ea typeface="Times New Roman"/>
                <a:cs typeface="Times New Roman"/>
                <a:sym typeface="Times New Roman"/>
              </a:defRPr>
            </a:pPr>
            <a:r>
              <a:t>ε</a:t>
            </a:r>
            <a:r>
              <a:rPr>
                <a:solidFill>
                  <a:srgbClr val="000000"/>
                </a:solidFill>
              </a:rPr>
              <a:t>    (Exploration policy)</a:t>
            </a:r>
          </a:p>
          <a:p>
            <a:pPr lvl="3">
              <a:defRPr>
                <a:solidFill>
                  <a:srgbClr val="13171A"/>
                </a:solidFill>
                <a:latin typeface="Times New Roman"/>
                <a:ea typeface="Times New Roman"/>
                <a:cs typeface="Times New Roman"/>
                <a:sym typeface="Times New Roman"/>
              </a:defRPr>
            </a:pPr>
            <a:r>
              <a:rPr>
                <a:solidFill>
                  <a:srgbClr val="000000"/>
                </a:solidFill>
              </a:rPr>
              <a:t>𝚪   (discount factor)</a:t>
            </a:r>
          </a:p>
          <a:p>
            <a:pPr lvl="3">
              <a:defRPr>
                <a:solidFill>
                  <a:srgbClr val="444444"/>
                </a:solidFill>
                <a:latin typeface="Times New Roman"/>
                <a:ea typeface="Times New Roman"/>
                <a:cs typeface="Times New Roman"/>
                <a:sym typeface="Times New Roman"/>
              </a:defRPr>
            </a:pPr>
            <a:r>
              <a:t>μ   </a:t>
            </a:r>
            <a:r>
              <a:rPr>
                <a:solidFill>
                  <a:srgbClr val="000000"/>
                </a:solidFill>
              </a:rPr>
              <a:t>(Processing rate of the server following exponential distribution)</a:t>
            </a:r>
          </a:p>
          <a:p>
            <a:pPr lvl="3">
              <a:defRPr>
                <a:solidFill>
                  <a:srgbClr val="13171A"/>
                </a:solidFill>
                <a:latin typeface="Times New Roman"/>
                <a:ea typeface="Times New Roman"/>
                <a:cs typeface="Times New Roman"/>
                <a:sym typeface="Times New Roman"/>
              </a:defRPr>
            </a:pPr>
            <a:r>
              <a:t>dₘ</a:t>
            </a:r>
            <a:r>
              <a:rPr>
                <a:solidFill>
                  <a:srgbClr val="000000"/>
                </a:solidFill>
              </a:rPr>
              <a:t> (Allowed latency constraint of a sensor)</a:t>
            </a:r>
          </a:p>
          <a:p>
            <a:pPr>
              <a:defRPr>
                <a:solidFill>
                  <a:srgbClr val="000000"/>
                </a:solidFill>
                <a:latin typeface="Times New Roman"/>
                <a:ea typeface="Times New Roman"/>
                <a:cs typeface="Times New Roman"/>
                <a:sym typeface="Times New Roman"/>
              </a:defRPr>
            </a:pPr>
            <a:endParaRPr>
              <a:solidFill>
                <a:srgbClr val="000000"/>
              </a:solidFill>
            </a:endParaRPr>
          </a:p>
          <a:p>
            <a:pPr>
              <a:defRPr b="1" u="sng">
                <a:solidFill>
                  <a:srgbClr val="000000"/>
                </a:solidFill>
                <a:latin typeface="Times New Roman"/>
                <a:ea typeface="Times New Roman"/>
                <a:cs typeface="Times New Roman"/>
                <a:sym typeface="Times New Roman"/>
              </a:defRPr>
            </a:pPr>
            <a:r>
              <a:t>Output :</a:t>
            </a:r>
          </a:p>
          <a:p>
            <a:pPr>
              <a:defRPr>
                <a:solidFill>
                  <a:srgbClr val="000000"/>
                </a:solidFill>
                <a:latin typeface="Times New Roman"/>
                <a:ea typeface="Times New Roman"/>
                <a:cs typeface="Times New Roman"/>
                <a:sym typeface="Times New Roman"/>
              </a:defRPr>
            </a:pPr>
            <a:endParaRPr/>
          </a:p>
          <a:p>
            <a:pPr>
              <a:defRPr>
                <a:solidFill>
                  <a:srgbClr val="000000"/>
                </a:solidFill>
                <a:latin typeface="Times New Roman"/>
                <a:ea typeface="Times New Roman"/>
                <a:cs typeface="Times New Roman"/>
                <a:sym typeface="Times New Roman"/>
              </a:defRPr>
            </a:pPr>
            <a:r>
              <a:t>Fog nodes selected for offloading and the percentage of packets served within latency constraint.</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lide Number Placeholder 1"/>
          <p:cNvSpPr txBox="1">
            <a:spLocks noGrp="1"/>
          </p:cNvSpPr>
          <p:nvPr>
            <p:ph type="sldNum" sz="quarter" idx="2"/>
          </p:nvPr>
        </p:nvSpPr>
        <p:spPr>
          <a:xfrm>
            <a:off x="8741904" y="4696933"/>
            <a:ext cx="287372"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grpSp>
        <p:nvGrpSpPr>
          <p:cNvPr id="139" name="Google Shape;1237;p48"/>
          <p:cNvGrpSpPr/>
          <p:nvPr/>
        </p:nvGrpSpPr>
        <p:grpSpPr>
          <a:xfrm>
            <a:off x="2084296" y="195485"/>
            <a:ext cx="445580" cy="442750"/>
            <a:chOff x="0" y="0"/>
            <a:chExt cx="445578" cy="442748"/>
          </a:xfrm>
        </p:grpSpPr>
        <p:sp>
          <p:nvSpPr>
            <p:cNvPr id="135" name="Google Shape;1238;p48"/>
            <p:cNvSpPr/>
            <p:nvPr/>
          </p:nvSpPr>
          <p:spPr>
            <a:xfrm>
              <a:off x="-1" y="-1"/>
              <a:ext cx="268526" cy="213868"/>
            </a:xfrm>
            <a:custGeom>
              <a:avLst/>
              <a:gdLst/>
              <a:ahLst/>
              <a:cxnLst>
                <a:cxn ang="0">
                  <a:pos x="wd2" y="hd2"/>
                </a:cxn>
                <a:cxn ang="5400000">
                  <a:pos x="wd2" y="hd2"/>
                </a:cxn>
                <a:cxn ang="10800000">
                  <a:pos x="wd2" y="hd2"/>
                </a:cxn>
                <a:cxn ang="16200000">
                  <a:pos x="wd2" y="hd2"/>
                </a:cxn>
              </a:cxnLst>
              <a:rect l="0" t="0" r="r" b="b"/>
              <a:pathLst>
                <a:path w="21563" h="21600" extrusionOk="0">
                  <a:moveTo>
                    <a:pt x="6669" y="21600"/>
                  </a:moveTo>
                  <a:cubicBezTo>
                    <a:pt x="6165" y="21076"/>
                    <a:pt x="5830" y="20342"/>
                    <a:pt x="5830" y="19555"/>
                  </a:cubicBezTo>
                  <a:cubicBezTo>
                    <a:pt x="5830" y="18769"/>
                    <a:pt x="6123" y="18035"/>
                    <a:pt x="6627" y="17511"/>
                  </a:cubicBezTo>
                  <a:cubicBezTo>
                    <a:pt x="7340" y="16724"/>
                    <a:pt x="8388" y="16357"/>
                    <a:pt x="9521" y="16357"/>
                  </a:cubicBezTo>
                  <a:cubicBezTo>
                    <a:pt x="10653" y="16357"/>
                    <a:pt x="11660" y="16724"/>
                    <a:pt x="12415" y="17511"/>
                  </a:cubicBezTo>
                  <a:cubicBezTo>
                    <a:pt x="12876" y="18035"/>
                    <a:pt x="13170" y="18769"/>
                    <a:pt x="13170" y="19555"/>
                  </a:cubicBezTo>
                  <a:cubicBezTo>
                    <a:pt x="13170" y="20342"/>
                    <a:pt x="12876" y="21076"/>
                    <a:pt x="12373" y="21600"/>
                  </a:cubicBezTo>
                  <a:cubicBezTo>
                    <a:pt x="16861" y="21600"/>
                    <a:pt x="16861" y="21600"/>
                    <a:pt x="16861" y="21600"/>
                  </a:cubicBezTo>
                  <a:cubicBezTo>
                    <a:pt x="17112" y="21600"/>
                    <a:pt x="17322" y="21338"/>
                    <a:pt x="17322" y="21023"/>
                  </a:cubicBezTo>
                  <a:cubicBezTo>
                    <a:pt x="17322" y="13736"/>
                    <a:pt x="17322" y="13736"/>
                    <a:pt x="17322" y="13736"/>
                  </a:cubicBezTo>
                  <a:cubicBezTo>
                    <a:pt x="17364" y="13526"/>
                    <a:pt x="17532" y="13264"/>
                    <a:pt x="17741" y="13264"/>
                  </a:cubicBezTo>
                  <a:cubicBezTo>
                    <a:pt x="18161" y="13264"/>
                    <a:pt x="18538" y="13264"/>
                    <a:pt x="18790" y="13736"/>
                  </a:cubicBezTo>
                  <a:cubicBezTo>
                    <a:pt x="18958" y="13998"/>
                    <a:pt x="19042" y="14260"/>
                    <a:pt x="19167" y="14522"/>
                  </a:cubicBezTo>
                  <a:cubicBezTo>
                    <a:pt x="19587" y="15361"/>
                    <a:pt x="20426" y="15414"/>
                    <a:pt x="20929" y="14680"/>
                  </a:cubicBezTo>
                  <a:cubicBezTo>
                    <a:pt x="21390" y="13946"/>
                    <a:pt x="21600" y="12897"/>
                    <a:pt x="21558" y="11953"/>
                  </a:cubicBezTo>
                  <a:cubicBezTo>
                    <a:pt x="21600" y="11010"/>
                    <a:pt x="21390" y="9961"/>
                    <a:pt x="20929" y="9227"/>
                  </a:cubicBezTo>
                  <a:cubicBezTo>
                    <a:pt x="20426" y="8441"/>
                    <a:pt x="19587" y="8493"/>
                    <a:pt x="19167" y="9332"/>
                  </a:cubicBezTo>
                  <a:cubicBezTo>
                    <a:pt x="19042" y="9594"/>
                    <a:pt x="18958" y="9909"/>
                    <a:pt x="18790" y="10171"/>
                  </a:cubicBezTo>
                  <a:cubicBezTo>
                    <a:pt x="18538" y="10643"/>
                    <a:pt x="18161" y="10643"/>
                    <a:pt x="17741" y="10643"/>
                  </a:cubicBezTo>
                  <a:cubicBezTo>
                    <a:pt x="17532" y="10590"/>
                    <a:pt x="17364" y="10381"/>
                    <a:pt x="17322" y="10171"/>
                  </a:cubicBezTo>
                  <a:cubicBezTo>
                    <a:pt x="17322" y="629"/>
                    <a:pt x="17322" y="629"/>
                    <a:pt x="17322" y="629"/>
                  </a:cubicBezTo>
                  <a:cubicBezTo>
                    <a:pt x="17322" y="262"/>
                    <a:pt x="17112" y="0"/>
                    <a:pt x="16861" y="0"/>
                  </a:cubicBezTo>
                  <a:cubicBezTo>
                    <a:pt x="461" y="0"/>
                    <a:pt x="461" y="0"/>
                    <a:pt x="461" y="0"/>
                  </a:cubicBezTo>
                  <a:cubicBezTo>
                    <a:pt x="210" y="0"/>
                    <a:pt x="0" y="262"/>
                    <a:pt x="0" y="629"/>
                  </a:cubicBezTo>
                  <a:cubicBezTo>
                    <a:pt x="0" y="21023"/>
                    <a:pt x="0" y="21023"/>
                    <a:pt x="0" y="21023"/>
                  </a:cubicBezTo>
                  <a:cubicBezTo>
                    <a:pt x="0" y="21338"/>
                    <a:pt x="210" y="21600"/>
                    <a:pt x="461" y="21600"/>
                  </a:cubicBezTo>
                  <a:lnTo>
                    <a:pt x="6669" y="21600"/>
                  </a:ln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36" name="Google Shape;1239;p48"/>
            <p:cNvSpPr/>
            <p:nvPr/>
          </p:nvSpPr>
          <p:spPr>
            <a:xfrm>
              <a:off x="230351" y="-1"/>
              <a:ext cx="215227" cy="267233"/>
            </a:xfrm>
            <a:custGeom>
              <a:avLst/>
              <a:gdLst/>
              <a:ahLst/>
              <a:cxnLst>
                <a:cxn ang="0">
                  <a:pos x="wd2" y="hd2"/>
                </a:cxn>
                <a:cxn ang="5400000">
                  <a:pos x="wd2" y="hd2"/>
                </a:cxn>
                <a:cxn ang="10800000">
                  <a:pos x="wd2" y="hd2"/>
                </a:cxn>
                <a:cxn ang="16200000">
                  <a:pos x="wd2" y="hd2"/>
                </a:cxn>
              </a:cxnLst>
              <a:rect l="0" t="0" r="r" b="b"/>
              <a:pathLst>
                <a:path w="21600" h="21600" extrusionOk="0">
                  <a:moveTo>
                    <a:pt x="0" y="6711"/>
                  </a:moveTo>
                  <a:cubicBezTo>
                    <a:pt x="524" y="6207"/>
                    <a:pt x="1258" y="5872"/>
                    <a:pt x="2045" y="5872"/>
                  </a:cubicBezTo>
                  <a:cubicBezTo>
                    <a:pt x="2831" y="5872"/>
                    <a:pt x="3565" y="6165"/>
                    <a:pt x="4089" y="6669"/>
                  </a:cubicBezTo>
                  <a:cubicBezTo>
                    <a:pt x="4876" y="7382"/>
                    <a:pt x="5243" y="8430"/>
                    <a:pt x="5243" y="9563"/>
                  </a:cubicBezTo>
                  <a:cubicBezTo>
                    <a:pt x="5243" y="10695"/>
                    <a:pt x="4876" y="11702"/>
                    <a:pt x="4089" y="12415"/>
                  </a:cubicBezTo>
                  <a:cubicBezTo>
                    <a:pt x="3565" y="12918"/>
                    <a:pt x="2831" y="13212"/>
                    <a:pt x="2045" y="13212"/>
                  </a:cubicBezTo>
                  <a:cubicBezTo>
                    <a:pt x="1258" y="13212"/>
                    <a:pt x="524" y="12918"/>
                    <a:pt x="0" y="12415"/>
                  </a:cubicBezTo>
                  <a:cubicBezTo>
                    <a:pt x="0" y="16861"/>
                    <a:pt x="0" y="16861"/>
                    <a:pt x="0" y="16861"/>
                  </a:cubicBezTo>
                  <a:cubicBezTo>
                    <a:pt x="0" y="17154"/>
                    <a:pt x="262" y="17364"/>
                    <a:pt x="577" y="17364"/>
                  </a:cubicBezTo>
                  <a:cubicBezTo>
                    <a:pt x="7864" y="17364"/>
                    <a:pt x="7864" y="17364"/>
                    <a:pt x="7864" y="17364"/>
                  </a:cubicBezTo>
                  <a:cubicBezTo>
                    <a:pt x="8074" y="17406"/>
                    <a:pt x="8336" y="17574"/>
                    <a:pt x="8336" y="17783"/>
                  </a:cubicBezTo>
                  <a:cubicBezTo>
                    <a:pt x="8336" y="18203"/>
                    <a:pt x="8336" y="18580"/>
                    <a:pt x="7864" y="18832"/>
                  </a:cubicBezTo>
                  <a:cubicBezTo>
                    <a:pt x="7602" y="18958"/>
                    <a:pt x="7340" y="19083"/>
                    <a:pt x="7078" y="19209"/>
                  </a:cubicBezTo>
                  <a:cubicBezTo>
                    <a:pt x="6239" y="19629"/>
                    <a:pt x="6186" y="20468"/>
                    <a:pt x="6920" y="20971"/>
                  </a:cubicBezTo>
                  <a:cubicBezTo>
                    <a:pt x="7654" y="21432"/>
                    <a:pt x="8703" y="21600"/>
                    <a:pt x="9647" y="21600"/>
                  </a:cubicBezTo>
                  <a:cubicBezTo>
                    <a:pt x="10590" y="21600"/>
                    <a:pt x="11639" y="21432"/>
                    <a:pt x="12373" y="20971"/>
                  </a:cubicBezTo>
                  <a:cubicBezTo>
                    <a:pt x="13159" y="20468"/>
                    <a:pt x="13107" y="19629"/>
                    <a:pt x="12268" y="19209"/>
                  </a:cubicBezTo>
                  <a:cubicBezTo>
                    <a:pt x="12006" y="19083"/>
                    <a:pt x="11691" y="18958"/>
                    <a:pt x="11429" y="18832"/>
                  </a:cubicBezTo>
                  <a:cubicBezTo>
                    <a:pt x="10957" y="18580"/>
                    <a:pt x="10957" y="18203"/>
                    <a:pt x="10957" y="17783"/>
                  </a:cubicBezTo>
                  <a:cubicBezTo>
                    <a:pt x="11010" y="17574"/>
                    <a:pt x="11219" y="17406"/>
                    <a:pt x="11429" y="17364"/>
                  </a:cubicBezTo>
                  <a:cubicBezTo>
                    <a:pt x="20971" y="17364"/>
                    <a:pt x="20971" y="17364"/>
                    <a:pt x="20971" y="17364"/>
                  </a:cubicBezTo>
                  <a:cubicBezTo>
                    <a:pt x="21338" y="17364"/>
                    <a:pt x="21600" y="17154"/>
                    <a:pt x="21600" y="16861"/>
                  </a:cubicBezTo>
                  <a:cubicBezTo>
                    <a:pt x="21600" y="503"/>
                    <a:pt x="21600" y="503"/>
                    <a:pt x="21600" y="503"/>
                  </a:cubicBezTo>
                  <a:cubicBezTo>
                    <a:pt x="21600" y="210"/>
                    <a:pt x="21338" y="0"/>
                    <a:pt x="20971" y="0"/>
                  </a:cubicBezTo>
                  <a:cubicBezTo>
                    <a:pt x="577" y="0"/>
                    <a:pt x="577" y="0"/>
                    <a:pt x="577" y="0"/>
                  </a:cubicBezTo>
                  <a:cubicBezTo>
                    <a:pt x="262" y="0"/>
                    <a:pt x="0" y="210"/>
                    <a:pt x="0" y="503"/>
                  </a:cubicBezTo>
                  <a:lnTo>
                    <a:pt x="0" y="6711"/>
                  </a:ln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37" name="Google Shape;1240;p48"/>
            <p:cNvSpPr/>
            <p:nvPr/>
          </p:nvSpPr>
          <p:spPr>
            <a:xfrm>
              <a:off x="-1" y="175970"/>
              <a:ext cx="214819" cy="266779"/>
            </a:xfrm>
            <a:custGeom>
              <a:avLst/>
              <a:gdLst/>
              <a:ahLst/>
              <a:cxnLst>
                <a:cxn ang="0">
                  <a:pos x="wd2" y="hd2"/>
                </a:cxn>
                <a:cxn ang="5400000">
                  <a:pos x="wd2" y="hd2"/>
                </a:cxn>
                <a:cxn ang="10800000">
                  <a:pos x="wd2" y="hd2"/>
                </a:cxn>
                <a:cxn ang="16200000">
                  <a:pos x="wd2" y="hd2"/>
                </a:cxn>
              </a:cxnLst>
              <a:rect l="0" t="0" r="r" b="b"/>
              <a:pathLst>
                <a:path w="21600" h="21563" extrusionOk="0">
                  <a:moveTo>
                    <a:pt x="21600" y="14894"/>
                  </a:moveTo>
                  <a:cubicBezTo>
                    <a:pt x="21074" y="15398"/>
                    <a:pt x="20339" y="15733"/>
                    <a:pt x="19550" y="15733"/>
                  </a:cubicBezTo>
                  <a:cubicBezTo>
                    <a:pt x="18762" y="15733"/>
                    <a:pt x="18026" y="15440"/>
                    <a:pt x="17501" y="14936"/>
                  </a:cubicBezTo>
                  <a:cubicBezTo>
                    <a:pt x="16712" y="14223"/>
                    <a:pt x="16345" y="13175"/>
                    <a:pt x="16345" y="12042"/>
                  </a:cubicBezTo>
                  <a:cubicBezTo>
                    <a:pt x="16345" y="10910"/>
                    <a:pt x="16712" y="9903"/>
                    <a:pt x="17501" y="9148"/>
                  </a:cubicBezTo>
                  <a:cubicBezTo>
                    <a:pt x="18026" y="8645"/>
                    <a:pt x="18762" y="8393"/>
                    <a:pt x="19550" y="8393"/>
                  </a:cubicBezTo>
                  <a:cubicBezTo>
                    <a:pt x="20339" y="8393"/>
                    <a:pt x="21074" y="8687"/>
                    <a:pt x="21600" y="9190"/>
                  </a:cubicBezTo>
                  <a:cubicBezTo>
                    <a:pt x="21600" y="4702"/>
                    <a:pt x="21600" y="4702"/>
                    <a:pt x="21600" y="4702"/>
                  </a:cubicBezTo>
                  <a:cubicBezTo>
                    <a:pt x="21600" y="4451"/>
                    <a:pt x="21337" y="4241"/>
                    <a:pt x="21022" y="4241"/>
                  </a:cubicBezTo>
                  <a:cubicBezTo>
                    <a:pt x="13717" y="4241"/>
                    <a:pt x="13717" y="4241"/>
                    <a:pt x="13717" y="4241"/>
                  </a:cubicBezTo>
                  <a:cubicBezTo>
                    <a:pt x="13507" y="4157"/>
                    <a:pt x="13244" y="4031"/>
                    <a:pt x="13244" y="3822"/>
                  </a:cubicBezTo>
                  <a:cubicBezTo>
                    <a:pt x="13244" y="3402"/>
                    <a:pt x="13244" y="3025"/>
                    <a:pt x="13717" y="2773"/>
                  </a:cubicBezTo>
                  <a:cubicBezTo>
                    <a:pt x="13980" y="2605"/>
                    <a:pt x="14242" y="2521"/>
                    <a:pt x="14505" y="2396"/>
                  </a:cubicBezTo>
                  <a:cubicBezTo>
                    <a:pt x="15399" y="1976"/>
                    <a:pt x="15451" y="1137"/>
                    <a:pt x="14663" y="634"/>
                  </a:cubicBezTo>
                  <a:cubicBezTo>
                    <a:pt x="13927" y="173"/>
                    <a:pt x="12876" y="-37"/>
                    <a:pt x="11930" y="5"/>
                  </a:cubicBezTo>
                  <a:cubicBezTo>
                    <a:pt x="10984" y="-37"/>
                    <a:pt x="9933" y="173"/>
                    <a:pt x="9197" y="634"/>
                  </a:cubicBezTo>
                  <a:cubicBezTo>
                    <a:pt x="8409" y="1137"/>
                    <a:pt x="8461" y="1976"/>
                    <a:pt x="9302" y="2396"/>
                  </a:cubicBezTo>
                  <a:cubicBezTo>
                    <a:pt x="9565" y="2521"/>
                    <a:pt x="9880" y="2605"/>
                    <a:pt x="10143" y="2773"/>
                  </a:cubicBezTo>
                  <a:cubicBezTo>
                    <a:pt x="10616" y="3025"/>
                    <a:pt x="10616" y="3402"/>
                    <a:pt x="10616" y="3822"/>
                  </a:cubicBezTo>
                  <a:cubicBezTo>
                    <a:pt x="10564" y="4031"/>
                    <a:pt x="10353" y="4157"/>
                    <a:pt x="10143" y="4241"/>
                  </a:cubicBezTo>
                  <a:cubicBezTo>
                    <a:pt x="578" y="4241"/>
                    <a:pt x="578" y="4241"/>
                    <a:pt x="578" y="4241"/>
                  </a:cubicBezTo>
                  <a:cubicBezTo>
                    <a:pt x="263" y="4241"/>
                    <a:pt x="0" y="4451"/>
                    <a:pt x="0" y="4702"/>
                  </a:cubicBezTo>
                  <a:cubicBezTo>
                    <a:pt x="0" y="21102"/>
                    <a:pt x="0" y="21102"/>
                    <a:pt x="0" y="21102"/>
                  </a:cubicBezTo>
                  <a:cubicBezTo>
                    <a:pt x="0" y="21353"/>
                    <a:pt x="263" y="21563"/>
                    <a:pt x="578" y="21563"/>
                  </a:cubicBezTo>
                  <a:cubicBezTo>
                    <a:pt x="21022" y="21563"/>
                    <a:pt x="21022" y="21563"/>
                    <a:pt x="21022" y="21563"/>
                  </a:cubicBezTo>
                  <a:cubicBezTo>
                    <a:pt x="21337" y="21563"/>
                    <a:pt x="21600" y="21353"/>
                    <a:pt x="21600" y="21102"/>
                  </a:cubicBezTo>
                  <a:lnTo>
                    <a:pt x="21600" y="14894"/>
                  </a:ln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38" name="Google Shape;1241;p48"/>
            <p:cNvSpPr/>
            <p:nvPr/>
          </p:nvSpPr>
          <p:spPr>
            <a:xfrm>
              <a:off x="176596" y="229490"/>
              <a:ext cx="268982" cy="213259"/>
            </a:xfrm>
            <a:custGeom>
              <a:avLst/>
              <a:gdLst/>
              <a:ahLst/>
              <a:cxnLst>
                <a:cxn ang="0">
                  <a:pos x="wd2" y="hd2"/>
                </a:cxn>
                <a:cxn ang="5400000">
                  <a:pos x="wd2" y="hd2"/>
                </a:cxn>
                <a:cxn ang="10800000">
                  <a:pos x="wd2" y="hd2"/>
                </a:cxn>
                <a:cxn ang="16200000">
                  <a:pos x="wd2" y="hd2"/>
                </a:cxn>
              </a:cxnLst>
              <a:rect l="0" t="0" r="r" b="b"/>
              <a:pathLst>
                <a:path w="21600" h="21600" extrusionOk="0">
                  <a:moveTo>
                    <a:pt x="14889" y="0"/>
                  </a:moveTo>
                  <a:cubicBezTo>
                    <a:pt x="15393" y="526"/>
                    <a:pt x="15728" y="1261"/>
                    <a:pt x="15728" y="2050"/>
                  </a:cubicBezTo>
                  <a:cubicBezTo>
                    <a:pt x="15728" y="2838"/>
                    <a:pt x="15435" y="3574"/>
                    <a:pt x="14931" y="4099"/>
                  </a:cubicBezTo>
                  <a:cubicBezTo>
                    <a:pt x="14218" y="4888"/>
                    <a:pt x="13170" y="5255"/>
                    <a:pt x="12037" y="5255"/>
                  </a:cubicBezTo>
                  <a:cubicBezTo>
                    <a:pt x="10905" y="5255"/>
                    <a:pt x="9898" y="4888"/>
                    <a:pt x="9185" y="4099"/>
                  </a:cubicBezTo>
                  <a:cubicBezTo>
                    <a:pt x="8682" y="3574"/>
                    <a:pt x="8388" y="2838"/>
                    <a:pt x="8388" y="2050"/>
                  </a:cubicBezTo>
                  <a:cubicBezTo>
                    <a:pt x="8388" y="1261"/>
                    <a:pt x="8682" y="526"/>
                    <a:pt x="9185" y="0"/>
                  </a:cubicBezTo>
                  <a:cubicBezTo>
                    <a:pt x="4739" y="0"/>
                    <a:pt x="4739" y="0"/>
                    <a:pt x="4739" y="0"/>
                  </a:cubicBezTo>
                  <a:cubicBezTo>
                    <a:pt x="4446" y="0"/>
                    <a:pt x="4236" y="263"/>
                    <a:pt x="4236" y="578"/>
                  </a:cubicBezTo>
                  <a:cubicBezTo>
                    <a:pt x="4236" y="7883"/>
                    <a:pt x="4236" y="7883"/>
                    <a:pt x="4236" y="7883"/>
                  </a:cubicBezTo>
                  <a:cubicBezTo>
                    <a:pt x="4194" y="8093"/>
                    <a:pt x="4026" y="8356"/>
                    <a:pt x="3817" y="8356"/>
                  </a:cubicBezTo>
                  <a:cubicBezTo>
                    <a:pt x="3397" y="8356"/>
                    <a:pt x="3020" y="8356"/>
                    <a:pt x="2768" y="7883"/>
                  </a:cubicBezTo>
                  <a:cubicBezTo>
                    <a:pt x="2642" y="7620"/>
                    <a:pt x="2517" y="7358"/>
                    <a:pt x="2391" y="7095"/>
                  </a:cubicBezTo>
                  <a:cubicBezTo>
                    <a:pt x="1971" y="6201"/>
                    <a:pt x="1132" y="6149"/>
                    <a:pt x="629" y="6937"/>
                  </a:cubicBezTo>
                  <a:cubicBezTo>
                    <a:pt x="168" y="7673"/>
                    <a:pt x="0" y="8724"/>
                    <a:pt x="0" y="9670"/>
                  </a:cubicBezTo>
                  <a:cubicBezTo>
                    <a:pt x="0" y="10616"/>
                    <a:pt x="168" y="11667"/>
                    <a:pt x="629" y="12403"/>
                  </a:cubicBezTo>
                  <a:cubicBezTo>
                    <a:pt x="1132" y="13191"/>
                    <a:pt x="1971" y="13139"/>
                    <a:pt x="2391" y="12298"/>
                  </a:cubicBezTo>
                  <a:cubicBezTo>
                    <a:pt x="2517" y="12035"/>
                    <a:pt x="2642" y="11720"/>
                    <a:pt x="2768" y="11457"/>
                  </a:cubicBezTo>
                  <a:cubicBezTo>
                    <a:pt x="3020" y="10984"/>
                    <a:pt x="3397" y="10984"/>
                    <a:pt x="3817" y="10984"/>
                  </a:cubicBezTo>
                  <a:cubicBezTo>
                    <a:pt x="4026" y="11036"/>
                    <a:pt x="4194" y="11247"/>
                    <a:pt x="4236" y="11457"/>
                  </a:cubicBezTo>
                  <a:cubicBezTo>
                    <a:pt x="4236" y="21022"/>
                    <a:pt x="4236" y="21022"/>
                    <a:pt x="4236" y="21022"/>
                  </a:cubicBezTo>
                  <a:cubicBezTo>
                    <a:pt x="4236" y="21337"/>
                    <a:pt x="4446" y="21600"/>
                    <a:pt x="4739" y="21600"/>
                  </a:cubicBezTo>
                  <a:cubicBezTo>
                    <a:pt x="21097" y="21600"/>
                    <a:pt x="21097" y="21600"/>
                    <a:pt x="21097" y="21600"/>
                  </a:cubicBezTo>
                  <a:cubicBezTo>
                    <a:pt x="21390" y="21600"/>
                    <a:pt x="21600" y="21337"/>
                    <a:pt x="21600" y="21022"/>
                  </a:cubicBezTo>
                  <a:cubicBezTo>
                    <a:pt x="21600" y="578"/>
                    <a:pt x="21600" y="578"/>
                    <a:pt x="21600" y="578"/>
                  </a:cubicBezTo>
                  <a:cubicBezTo>
                    <a:pt x="21600" y="263"/>
                    <a:pt x="21390" y="0"/>
                    <a:pt x="21097" y="0"/>
                  </a:cubicBezTo>
                  <a:lnTo>
                    <a:pt x="14889" y="0"/>
                  </a:ln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140" name="Google Shape;103;p14"/>
          <p:cNvSpPr txBox="1"/>
          <p:nvPr/>
        </p:nvSpPr>
        <p:spPr>
          <a:xfrm>
            <a:off x="2539668" y="84135"/>
            <a:ext cx="6480721" cy="665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Proposed Algorithm</a:t>
            </a:r>
          </a:p>
        </p:txBody>
      </p:sp>
      <p:sp>
        <p:nvSpPr>
          <p:cNvPr id="141" name="TextBox 8"/>
          <p:cNvSpPr txBox="1"/>
          <p:nvPr/>
        </p:nvSpPr>
        <p:spPr>
          <a:xfrm>
            <a:off x="801295" y="1232922"/>
            <a:ext cx="7829442" cy="272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u="sng">
                <a:solidFill>
                  <a:srgbClr val="000000"/>
                </a:solidFill>
                <a:latin typeface="Times New Roman"/>
                <a:ea typeface="Times New Roman"/>
                <a:cs typeface="Times New Roman"/>
                <a:sym typeface="Times New Roman"/>
              </a:defRPr>
            </a:pPr>
            <a:r>
              <a:t>Q learning algorithm</a:t>
            </a:r>
          </a:p>
          <a:p>
            <a:pPr>
              <a:defRPr sz="1600" b="1" u="sng">
                <a:solidFill>
                  <a:srgbClr val="000000"/>
                </a:solidFill>
                <a:latin typeface="Times New Roman"/>
                <a:ea typeface="Times New Roman"/>
                <a:cs typeface="Times New Roman"/>
                <a:sym typeface="Times New Roman"/>
              </a:defRPr>
            </a:pPr>
            <a:endParaRPr/>
          </a:p>
          <a:p>
            <a:pPr>
              <a:defRPr sz="1600">
                <a:solidFill>
                  <a:srgbClr val="000000"/>
                </a:solidFill>
                <a:latin typeface="Times New Roman"/>
                <a:ea typeface="Times New Roman"/>
                <a:cs typeface="Times New Roman"/>
                <a:sym typeface="Times New Roman"/>
              </a:defRPr>
            </a:pPr>
            <a:r>
              <a:t>Steps :</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Q(s , a)</a:t>
            </a:r>
            <a:r>
              <a:rPr>
                <a:latin typeface="Wingdings"/>
                <a:ea typeface="Wingdings"/>
                <a:cs typeface="Wingdings"/>
                <a:sym typeface="Wingdings"/>
              </a:rPr>
              <a:t></a:t>
            </a:r>
            <a:r>
              <a:t>0, </a:t>
            </a:r>
            <a:r>
              <a:rPr>
                <a:solidFill>
                  <a:srgbClr val="13171A"/>
                </a:solidFill>
              </a:rPr>
              <a:t>∀ </a:t>
            </a:r>
            <a:r>
              <a:t>s </a:t>
            </a:r>
            <a:r>
              <a:rPr>
                <a:solidFill>
                  <a:srgbClr val="13171A"/>
                </a:solidFill>
              </a:rPr>
              <a:t>∈</a:t>
            </a:r>
            <a:r>
              <a:t> S, </a:t>
            </a:r>
            <a:r>
              <a:rPr>
                <a:solidFill>
                  <a:srgbClr val="13171A"/>
                </a:solidFill>
              </a:rPr>
              <a:t>∀ </a:t>
            </a:r>
            <a:r>
              <a:t>a </a:t>
            </a:r>
            <a:r>
              <a:rPr>
                <a:solidFill>
                  <a:srgbClr val="13171A"/>
                </a:solidFill>
              </a:rPr>
              <a:t>∈ </a:t>
            </a:r>
            <a:r>
              <a:t>A    </a:t>
            </a:r>
            <a:r>
              <a:rPr i="1"/>
              <a:t>//initialize Q values states and actions.</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Repeat</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     choose action a </a:t>
            </a:r>
            <a:r>
              <a:rPr>
                <a:solidFill>
                  <a:srgbClr val="13171A"/>
                </a:solidFill>
              </a:rPr>
              <a:t>∈</a:t>
            </a:r>
            <a:r>
              <a:t> A based on epsilon greedy algorithm</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     offload packets to neighbours based on chosen action a.</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     Receive D from neighbours </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     Calculate reward R(s,a) = tanh(D)</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     Update Q table using Q(s , a) = ∝ [R(s , a)+𝚪 ⨉ max Q(s`,*)]+(1- ∝)Q(s , a) </a:t>
            </a:r>
          </a:p>
          <a:p>
            <a:pPr marL="342900" indent="-342900">
              <a:buClr>
                <a:srgbClr val="000000"/>
              </a:buClr>
              <a:buSzPct val="100000"/>
              <a:buAutoNum type="arabicPeriod"/>
              <a:defRPr sz="1600">
                <a:solidFill>
                  <a:srgbClr val="000000"/>
                </a:solidFill>
                <a:latin typeface="Times New Roman"/>
                <a:ea typeface="Times New Roman"/>
                <a:cs typeface="Times New Roman"/>
                <a:sym typeface="Times New Roman"/>
              </a:defRPr>
            </a:pPr>
            <a:r>
              <a:t>|     move to next state s </a:t>
            </a:r>
            <a:r>
              <a:rPr>
                <a:latin typeface="Wingdings"/>
                <a:ea typeface="Wingdings"/>
                <a:cs typeface="Wingdings"/>
                <a:sym typeface="Wingdings"/>
              </a:rPr>
              <a:t> </a:t>
            </a:r>
            <a:r>
              <a:t>s`</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191" name="Google Shape;103;p14"/>
          <p:cNvSpPr txBox="1"/>
          <p:nvPr/>
        </p:nvSpPr>
        <p:spPr>
          <a:xfrm>
            <a:off x="2981496" y="113842"/>
            <a:ext cx="6480720" cy="665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rPr dirty="0"/>
              <a:t>Implementation</a:t>
            </a:r>
          </a:p>
        </p:txBody>
      </p:sp>
      <p:grpSp>
        <p:nvGrpSpPr>
          <p:cNvPr id="209" name="Google Shape;1014;p48"/>
          <p:cNvGrpSpPr/>
          <p:nvPr/>
        </p:nvGrpSpPr>
        <p:grpSpPr>
          <a:xfrm>
            <a:off x="2520790" y="200839"/>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10" name="TextBox 24"/>
          <p:cNvSpPr txBox="1"/>
          <p:nvPr/>
        </p:nvSpPr>
        <p:spPr>
          <a:xfrm>
            <a:off x="2884225" y="1036051"/>
            <a:ext cx="4427064" cy="287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u="sng">
                <a:solidFill>
                  <a:srgbClr val="000000"/>
                </a:solidFill>
                <a:latin typeface="Times New Roman"/>
                <a:ea typeface="Times New Roman"/>
                <a:cs typeface="Times New Roman"/>
                <a:sym typeface="Times New Roman"/>
              </a:defRPr>
            </a:lvl1pPr>
          </a:lstStyle>
          <a:p>
            <a:r>
              <a:t>Graph of Probability mass distribution</a:t>
            </a:r>
          </a:p>
        </p:txBody>
      </p:sp>
      <p:pic>
        <p:nvPicPr>
          <p:cNvPr id="212" name="Picture 23" descr="Picture 23"/>
          <p:cNvPicPr>
            <a:picLocks noChangeAspect="1"/>
          </p:cNvPicPr>
          <p:nvPr/>
        </p:nvPicPr>
        <p:blipFill>
          <a:blip r:embed="rId2"/>
          <a:stretch>
            <a:fillRect/>
          </a:stretch>
        </p:blipFill>
        <p:spPr>
          <a:xfrm>
            <a:off x="770944" y="3074166"/>
            <a:ext cx="1837894" cy="1161955"/>
          </a:xfrm>
          <a:prstGeom prst="rect">
            <a:avLst/>
          </a:prstGeom>
          <a:ln w="12700">
            <a:miter lim="400000"/>
          </a:ln>
        </p:spPr>
      </p:pic>
      <p:pic>
        <p:nvPicPr>
          <p:cNvPr id="3" name="Picture 2">
            <a:extLst>
              <a:ext uri="{FF2B5EF4-FFF2-40B4-BE49-F238E27FC236}">
                <a16:creationId xmlns:a16="http://schemas.microsoft.com/office/drawing/2014/main" id="{F82BE821-EBC3-4C0C-B446-5245D1A46D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1788" y="3074165"/>
            <a:ext cx="2035969" cy="1161955"/>
          </a:xfrm>
          <a:prstGeom prst="rect">
            <a:avLst/>
          </a:prstGeom>
        </p:spPr>
      </p:pic>
      <p:pic>
        <p:nvPicPr>
          <p:cNvPr id="4" name="Picture 3">
            <a:extLst>
              <a:ext uri="{FF2B5EF4-FFF2-40B4-BE49-F238E27FC236}">
                <a16:creationId xmlns:a16="http://schemas.microsoft.com/office/drawing/2014/main" id="{B8A1617E-0EC9-4BF5-9B3C-CB0038406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48" y="1414941"/>
            <a:ext cx="8694231" cy="1572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xfrm>
            <a:off x="8358214" y="4714890"/>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002060"/>
                </a:solidFill>
              </a:rPr>
              <a:t>3</a:t>
            </a:r>
            <a:endParaRPr>
              <a:solidFill>
                <a:srgbClr val="002060"/>
              </a:solidFill>
            </a:endParaRPr>
          </a:p>
        </p:txBody>
      </p:sp>
      <p:sp>
        <p:nvSpPr>
          <p:cNvPr id="103" name="Google Shape;103;p14"/>
          <p:cNvSpPr txBox="1">
            <a:spLocks noGrp="1"/>
          </p:cNvSpPr>
          <p:nvPr>
            <p:ph type="subTitle" idx="4294967295"/>
          </p:nvPr>
        </p:nvSpPr>
        <p:spPr>
          <a:xfrm>
            <a:off x="2428859" y="188040"/>
            <a:ext cx="3500462" cy="784225"/>
          </a:xfrm>
          <a:prstGeom prst="rect">
            <a:avLst/>
          </a:prstGeom>
        </p:spPr>
        <p:txBody>
          <a:bodyPr spcFirstLastPara="1" wrap="square" lIns="91425" tIns="91425" rIns="91425" bIns="91425" anchor="t" anchorCtr="0">
            <a:noAutofit/>
          </a:bodyPr>
          <a:lstStyle/>
          <a:p>
            <a:pPr marL="0" lvl="0" indent="0">
              <a:buNone/>
            </a:pPr>
            <a:r>
              <a:rPr lang="en-US" sz="4400" dirty="0">
                <a:solidFill>
                  <a:schemeClr val="accent1"/>
                </a:solidFill>
              </a:rPr>
              <a:t>Domain </a:t>
            </a:r>
            <a:endParaRPr sz="4400" dirty="0">
              <a:solidFill>
                <a:schemeClr val="accent1"/>
              </a:solidFill>
            </a:endParaRPr>
          </a:p>
        </p:txBody>
      </p:sp>
      <p:pic>
        <p:nvPicPr>
          <p:cNvPr id="1026" name="Picture 2"/>
          <p:cNvPicPr>
            <a:picLocks noChangeAspect="1" noChangeArrowheads="1"/>
          </p:cNvPicPr>
          <p:nvPr/>
        </p:nvPicPr>
        <p:blipFill>
          <a:blip r:embed="rId3">
            <a:lum bright="22000"/>
          </a:blip>
          <a:srcRect/>
          <a:stretch>
            <a:fillRect/>
          </a:stretch>
        </p:blipFill>
        <p:spPr bwMode="auto">
          <a:xfrm>
            <a:off x="5786414" y="357172"/>
            <a:ext cx="3357586" cy="4286280"/>
          </a:xfrm>
          <a:prstGeom prst="rect">
            <a:avLst/>
          </a:prstGeom>
          <a:ln w="9525">
            <a:noFill/>
            <a:miter lim="800000"/>
            <a:headEnd/>
            <a:tailEnd/>
          </a:ln>
          <a:effectLst/>
        </p:spPr>
      </p:pic>
      <p:grpSp>
        <p:nvGrpSpPr>
          <p:cNvPr id="16" name="Google Shape;1014;p48"/>
          <p:cNvGrpSpPr/>
          <p:nvPr/>
        </p:nvGrpSpPr>
        <p:grpSpPr>
          <a:xfrm>
            <a:off x="2000232" y="442787"/>
            <a:ext cx="460705" cy="491455"/>
            <a:chOff x="9901824" y="937343"/>
            <a:chExt cx="744273" cy="793950"/>
          </a:xfrm>
        </p:grpSpPr>
        <p:grpSp>
          <p:nvGrpSpPr>
            <p:cNvPr id="17" name="Google Shape;1015;p48"/>
            <p:cNvGrpSpPr/>
            <p:nvPr/>
          </p:nvGrpSpPr>
          <p:grpSpPr>
            <a:xfrm>
              <a:off x="9901824" y="937343"/>
              <a:ext cx="744273" cy="793950"/>
              <a:chOff x="9901824" y="937343"/>
              <a:chExt cx="744273" cy="793950"/>
            </a:xfrm>
          </p:grpSpPr>
          <p:sp>
            <p:nvSpPr>
              <p:cNvPr id="24" name="Google Shape;1016;p4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017;p4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018;p4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1019;p4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8" name="Google Shape;1020;p4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021;p4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022;p4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023;p4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024;p4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025;p4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8" name="Google Shape;1026;p4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27;p4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28;p4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29;p4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30;p4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31;p4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4" name="Google Shape;104;p14"/>
          <p:cNvSpPr txBox="1">
            <a:spLocks/>
          </p:cNvSpPr>
          <p:nvPr/>
        </p:nvSpPr>
        <p:spPr>
          <a:xfrm>
            <a:off x="395536" y="1439481"/>
            <a:ext cx="8105554" cy="2796608"/>
          </a:xfrm>
          <a:prstGeom prst="rect">
            <a:avLst/>
          </a:prstGeom>
          <a:noFill/>
          <a:ln>
            <a:noFill/>
          </a:ln>
        </p:spPr>
        <p:txBody>
          <a:bodyPr spcFirstLastPara="1" wrap="square" lIns="91425" tIns="91425" rIns="91425" bIns="91425" anchor="t" anchorCtr="0">
            <a:noAutofit/>
          </a:bodyPr>
          <a:lstStyle/>
          <a:p>
            <a:pPr marL="457200" indent="-381000" algn="just">
              <a:spcBef>
                <a:spcPts val="600"/>
              </a:spcBef>
              <a:buClr>
                <a:schemeClr val="accent6"/>
              </a:buClr>
              <a:buSzPts val="2400"/>
              <a:buFont typeface="Lato"/>
              <a:buChar char="▷"/>
              <a:defRPr/>
            </a:pPr>
            <a:r>
              <a:rPr kumimoji="0" lang="en-US" sz="2000" b="0" i="0" u="none" strike="noStrike" kern="0" cap="none" spc="0" normalizeH="0" baseline="0" noProof="0" dirty="0">
                <a:ln>
                  <a:noFill/>
                </a:ln>
                <a:solidFill>
                  <a:schemeClr val="tx2">
                    <a:lumMod val="10000"/>
                  </a:schemeClr>
                </a:solidFill>
                <a:effectLst/>
                <a:uLnTx/>
                <a:uFillTx/>
                <a:latin typeface="Times New Roman" panose="02020603050405020304" pitchFamily="18" charset="0"/>
                <a:ea typeface="Lato"/>
                <a:cs typeface="Times New Roman" panose="02020603050405020304" pitchFamily="18" charset="0"/>
                <a:sym typeface="Lato"/>
              </a:rPr>
              <a:t>Networking</a:t>
            </a:r>
          </a:p>
          <a:p>
            <a:pPr marL="457200" indent="-381000" algn="just">
              <a:spcBef>
                <a:spcPts val="600"/>
              </a:spcBef>
              <a:buClr>
                <a:schemeClr val="accent6"/>
              </a:buClr>
              <a:buSzPts val="2400"/>
              <a:buFont typeface="Lato"/>
              <a:buChar char="▷"/>
              <a:defRPr/>
            </a:pPr>
            <a:r>
              <a:rPr lang="en-US" sz="2000" dirty="0">
                <a:solidFill>
                  <a:schemeClr val="tx2">
                    <a:lumMod val="10000"/>
                  </a:schemeClr>
                </a:solidFill>
                <a:latin typeface="Times New Roman" panose="02020603050405020304" pitchFamily="18" charset="0"/>
                <a:ea typeface="Lato"/>
                <a:cs typeface="Times New Roman" panose="02020603050405020304" pitchFamily="18" charset="0"/>
                <a:sym typeface="Lato"/>
              </a:rPr>
              <a:t>Sub Domain: Fog Computing</a:t>
            </a:r>
          </a:p>
          <a:p>
            <a:pPr marL="76200" algn="just">
              <a:spcBef>
                <a:spcPts val="600"/>
              </a:spcBef>
              <a:buClr>
                <a:schemeClr val="accent6"/>
              </a:buClr>
              <a:buSzPts val="2400"/>
              <a:defRPr/>
            </a:pPr>
            <a:r>
              <a:rPr lang="en-US" sz="2000" dirty="0">
                <a:solidFill>
                  <a:schemeClr val="tx2">
                    <a:lumMod val="10000"/>
                  </a:schemeClr>
                </a:solidFill>
                <a:latin typeface="Lato" charset="0"/>
                <a:ea typeface="Lato"/>
                <a:cs typeface="Times New Roman" pitchFamily="18" charset="0"/>
                <a:sym typeface="Lato"/>
              </a:rPr>
              <a:t> </a:t>
            </a:r>
            <a:endParaRPr kumimoji="0" lang="en-US" sz="2000" b="0" i="0" u="none" strike="noStrike" kern="0" cap="none" spc="0" normalizeH="0" baseline="0" noProof="0" dirty="0">
              <a:ln>
                <a:noFill/>
              </a:ln>
              <a:solidFill>
                <a:schemeClr val="tx2">
                  <a:lumMod val="10000"/>
                </a:schemeClr>
              </a:solidFill>
              <a:effectLst/>
              <a:uLnTx/>
              <a:uFillTx/>
              <a:latin typeface="Lato" charset="0"/>
              <a:ea typeface="Lato"/>
              <a:cs typeface="Times New Roman" pitchFamily="18" charset="0"/>
              <a:sym typeface="Lato"/>
            </a:endParaRPr>
          </a:p>
          <a:p>
            <a:pPr marL="76200" marR="0" lvl="0" algn="just" defTabSz="914400" rtl="0" eaLnBrk="1" fontAlgn="auto" latinLnBrk="0" hangingPunct="1">
              <a:lnSpc>
                <a:spcPct val="100000"/>
              </a:lnSpc>
              <a:spcBef>
                <a:spcPts val="600"/>
              </a:spcBef>
              <a:spcAft>
                <a:spcPts val="0"/>
              </a:spcAft>
              <a:buClr>
                <a:schemeClr val="accent6"/>
              </a:buClr>
              <a:buSzPts val="2400"/>
              <a:tabLst/>
              <a:defRPr/>
            </a:pPr>
            <a:endParaRPr kumimoji="0" lang="en-US" sz="2400" b="0" i="0" u="none" strike="noStrike" kern="0" cap="none" spc="0" normalizeH="0" baseline="0" noProof="0" dirty="0">
              <a:ln>
                <a:noFill/>
              </a:ln>
              <a:solidFill>
                <a:schemeClr val="dk1"/>
              </a:solidFill>
              <a:effectLst/>
              <a:uLnTx/>
              <a:uFillTx/>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191" name="Google Shape;103;p14"/>
          <p:cNvSpPr txBox="1"/>
          <p:nvPr/>
        </p:nvSpPr>
        <p:spPr>
          <a:xfrm>
            <a:off x="2838506" y="107116"/>
            <a:ext cx="6480720" cy="665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Implementation</a:t>
            </a:r>
          </a:p>
        </p:txBody>
      </p:sp>
      <p:grpSp>
        <p:nvGrpSpPr>
          <p:cNvPr id="209" name="Google Shape;1014;p48"/>
          <p:cNvGrpSpPr/>
          <p:nvPr/>
        </p:nvGrpSpPr>
        <p:grpSpPr>
          <a:xfrm>
            <a:off x="2416374" y="194113"/>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4" name="Picture 3">
            <a:extLst>
              <a:ext uri="{FF2B5EF4-FFF2-40B4-BE49-F238E27FC236}">
                <a16:creationId xmlns:a16="http://schemas.microsoft.com/office/drawing/2014/main" id="{F1022FB0-3138-4ED2-A609-073058591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55" y="1574006"/>
            <a:ext cx="8505825" cy="1581150"/>
          </a:xfrm>
          <a:prstGeom prst="rect">
            <a:avLst/>
          </a:prstGeom>
        </p:spPr>
      </p:pic>
    </p:spTree>
    <p:extLst>
      <p:ext uri="{BB962C8B-B14F-4D97-AF65-F5344CB8AC3E}">
        <p14:creationId xmlns:p14="http://schemas.microsoft.com/office/powerpoint/2010/main" val="2468378046"/>
      </p:ext>
    </p:extLst>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191" name="Google Shape;103;p14"/>
          <p:cNvSpPr txBox="1"/>
          <p:nvPr/>
        </p:nvSpPr>
        <p:spPr>
          <a:xfrm>
            <a:off x="2838506" y="107116"/>
            <a:ext cx="6480720" cy="665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Implementation</a:t>
            </a:r>
          </a:p>
        </p:txBody>
      </p:sp>
      <p:grpSp>
        <p:nvGrpSpPr>
          <p:cNvPr id="209" name="Google Shape;1014;p48"/>
          <p:cNvGrpSpPr/>
          <p:nvPr/>
        </p:nvGrpSpPr>
        <p:grpSpPr>
          <a:xfrm>
            <a:off x="2416374" y="194113"/>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3" name="Picture 2">
            <a:extLst>
              <a:ext uri="{FF2B5EF4-FFF2-40B4-BE49-F238E27FC236}">
                <a16:creationId xmlns:a16="http://schemas.microsoft.com/office/drawing/2014/main" id="{A1CE4204-227D-4336-919A-C0DA1804D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333" y="963108"/>
            <a:ext cx="5369856" cy="3724446"/>
          </a:xfrm>
          <a:prstGeom prst="rect">
            <a:avLst/>
          </a:prstGeom>
        </p:spPr>
      </p:pic>
    </p:spTree>
    <p:extLst>
      <p:ext uri="{BB962C8B-B14F-4D97-AF65-F5344CB8AC3E}">
        <p14:creationId xmlns:p14="http://schemas.microsoft.com/office/powerpoint/2010/main" val="1132359377"/>
      </p:ext>
    </p:extLst>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191" name="Google Shape;103;p14"/>
          <p:cNvSpPr txBox="1"/>
          <p:nvPr/>
        </p:nvSpPr>
        <p:spPr>
          <a:xfrm>
            <a:off x="2838506" y="107116"/>
            <a:ext cx="6480720" cy="665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Implementation</a:t>
            </a:r>
          </a:p>
        </p:txBody>
      </p:sp>
      <p:grpSp>
        <p:nvGrpSpPr>
          <p:cNvPr id="209" name="Google Shape;1014;p48"/>
          <p:cNvGrpSpPr/>
          <p:nvPr/>
        </p:nvGrpSpPr>
        <p:grpSpPr>
          <a:xfrm>
            <a:off x="2416374" y="194113"/>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4" name="Picture 3">
            <a:extLst>
              <a:ext uri="{FF2B5EF4-FFF2-40B4-BE49-F238E27FC236}">
                <a16:creationId xmlns:a16="http://schemas.microsoft.com/office/drawing/2014/main" id="{05F3DD01-D211-4482-AB14-C5F27C1B9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21" y="955459"/>
            <a:ext cx="4024906" cy="2736056"/>
          </a:xfrm>
          <a:prstGeom prst="rect">
            <a:avLst/>
          </a:prstGeom>
        </p:spPr>
      </p:pic>
      <p:pic>
        <p:nvPicPr>
          <p:cNvPr id="6" name="Picture 5">
            <a:extLst>
              <a:ext uri="{FF2B5EF4-FFF2-40B4-BE49-F238E27FC236}">
                <a16:creationId xmlns:a16="http://schemas.microsoft.com/office/drawing/2014/main" id="{0BDCAC27-4492-4ADC-A304-0435EA606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437" y="988221"/>
            <a:ext cx="3893642" cy="2670531"/>
          </a:xfrm>
          <a:prstGeom prst="rect">
            <a:avLst/>
          </a:prstGeom>
        </p:spPr>
      </p:pic>
    </p:spTree>
    <p:extLst>
      <p:ext uri="{BB962C8B-B14F-4D97-AF65-F5344CB8AC3E}">
        <p14:creationId xmlns:p14="http://schemas.microsoft.com/office/powerpoint/2010/main" val="1596651549"/>
      </p:ext>
    </p:extLst>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191" name="Google Shape;103;p14"/>
          <p:cNvSpPr txBox="1"/>
          <p:nvPr/>
        </p:nvSpPr>
        <p:spPr>
          <a:xfrm>
            <a:off x="2838506" y="107116"/>
            <a:ext cx="6480720" cy="665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Implementation</a:t>
            </a:r>
          </a:p>
        </p:txBody>
      </p:sp>
      <p:grpSp>
        <p:nvGrpSpPr>
          <p:cNvPr id="209" name="Google Shape;1014;p48"/>
          <p:cNvGrpSpPr/>
          <p:nvPr/>
        </p:nvGrpSpPr>
        <p:grpSpPr>
          <a:xfrm>
            <a:off x="2416374" y="194113"/>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3" name="Picture 2">
            <a:extLst>
              <a:ext uri="{FF2B5EF4-FFF2-40B4-BE49-F238E27FC236}">
                <a16:creationId xmlns:a16="http://schemas.microsoft.com/office/drawing/2014/main" id="{594A648E-4543-4C9B-9F93-0DE2D53D9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45" y="1204808"/>
            <a:ext cx="4266249" cy="2907335"/>
          </a:xfrm>
          <a:prstGeom prst="rect">
            <a:avLst/>
          </a:prstGeom>
        </p:spPr>
      </p:pic>
      <p:pic>
        <p:nvPicPr>
          <p:cNvPr id="7" name="Picture 6">
            <a:extLst>
              <a:ext uri="{FF2B5EF4-FFF2-40B4-BE49-F238E27FC236}">
                <a16:creationId xmlns:a16="http://schemas.microsoft.com/office/drawing/2014/main" id="{4C6444D9-4E5F-4D63-8944-1021B5BB6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599" y="1118082"/>
            <a:ext cx="4394256" cy="2907335"/>
          </a:xfrm>
          <a:prstGeom prst="rect">
            <a:avLst/>
          </a:prstGeom>
        </p:spPr>
      </p:pic>
    </p:spTree>
    <p:extLst>
      <p:ext uri="{BB962C8B-B14F-4D97-AF65-F5344CB8AC3E}">
        <p14:creationId xmlns:p14="http://schemas.microsoft.com/office/powerpoint/2010/main" val="666277084"/>
      </p:ext>
    </p:extLst>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91" name="Google Shape;103;p14"/>
          <p:cNvSpPr txBox="1"/>
          <p:nvPr/>
        </p:nvSpPr>
        <p:spPr>
          <a:xfrm>
            <a:off x="2838506" y="107116"/>
            <a:ext cx="6480720" cy="665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Implementation</a:t>
            </a:r>
          </a:p>
        </p:txBody>
      </p:sp>
      <p:grpSp>
        <p:nvGrpSpPr>
          <p:cNvPr id="209" name="Google Shape;1014;p48"/>
          <p:cNvGrpSpPr/>
          <p:nvPr/>
        </p:nvGrpSpPr>
        <p:grpSpPr>
          <a:xfrm>
            <a:off x="2416374" y="194113"/>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4" name="Picture 3">
            <a:extLst>
              <a:ext uri="{FF2B5EF4-FFF2-40B4-BE49-F238E27FC236}">
                <a16:creationId xmlns:a16="http://schemas.microsoft.com/office/drawing/2014/main" id="{394ED956-4334-40DA-A52A-E82323F6B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81" y="1033959"/>
            <a:ext cx="4245609" cy="2912469"/>
          </a:xfrm>
          <a:prstGeom prst="rect">
            <a:avLst/>
          </a:prstGeom>
        </p:spPr>
      </p:pic>
      <p:pic>
        <p:nvPicPr>
          <p:cNvPr id="6" name="Picture 5">
            <a:extLst>
              <a:ext uri="{FF2B5EF4-FFF2-40B4-BE49-F238E27FC236}">
                <a16:creationId xmlns:a16="http://schemas.microsoft.com/office/drawing/2014/main" id="{0F9B506E-6B60-4254-971B-43C56EC50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067" y="1033959"/>
            <a:ext cx="4045612" cy="2780505"/>
          </a:xfrm>
          <a:prstGeom prst="rect">
            <a:avLst/>
          </a:prstGeom>
        </p:spPr>
      </p:pic>
    </p:spTree>
    <p:extLst>
      <p:ext uri="{BB962C8B-B14F-4D97-AF65-F5344CB8AC3E}">
        <p14:creationId xmlns:p14="http://schemas.microsoft.com/office/powerpoint/2010/main" val="2363319365"/>
      </p:ext>
    </p:extLst>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Number Placeholder 1"/>
          <p:cNvSpPr txBox="1">
            <a:spLocks noGrp="1"/>
          </p:cNvSpPr>
          <p:nvPr>
            <p:ph type="sldNum" sz="quarter" idx="2"/>
          </p:nvPr>
        </p:nvSpPr>
        <p:spPr>
          <a:xfrm>
            <a:off x="8650083" y="4696933"/>
            <a:ext cx="379193"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
        <p:nvSpPr>
          <p:cNvPr id="191" name="Google Shape;103;p14"/>
          <p:cNvSpPr txBox="1"/>
          <p:nvPr/>
        </p:nvSpPr>
        <p:spPr>
          <a:xfrm>
            <a:off x="2838506" y="107116"/>
            <a:ext cx="6480720" cy="665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spcBef>
                <a:spcPts val="600"/>
              </a:spcBef>
              <a:defRPr sz="3200" b="1">
                <a:solidFill>
                  <a:schemeClr val="accent1"/>
                </a:solidFill>
                <a:latin typeface="Lato"/>
                <a:ea typeface="Lato"/>
                <a:cs typeface="Lato"/>
                <a:sym typeface="Lato"/>
              </a:defRPr>
            </a:lvl1pPr>
          </a:lstStyle>
          <a:p>
            <a:r>
              <a:t>Implementation</a:t>
            </a:r>
          </a:p>
        </p:txBody>
      </p:sp>
      <p:grpSp>
        <p:nvGrpSpPr>
          <p:cNvPr id="209" name="Google Shape;1014;p48"/>
          <p:cNvGrpSpPr/>
          <p:nvPr/>
        </p:nvGrpSpPr>
        <p:grpSpPr>
          <a:xfrm>
            <a:off x="2416374" y="194113"/>
            <a:ext cx="460706" cy="491455"/>
            <a:chOff x="0" y="0"/>
            <a:chExt cx="460705" cy="491454"/>
          </a:xfrm>
        </p:grpSpPr>
        <p:grpSp>
          <p:nvGrpSpPr>
            <p:cNvPr id="202" name="Google Shape;1015;p48"/>
            <p:cNvGrpSpPr/>
            <p:nvPr/>
          </p:nvGrpSpPr>
          <p:grpSpPr>
            <a:xfrm>
              <a:off x="0" y="-1"/>
              <a:ext cx="460706" cy="491456"/>
              <a:chOff x="0" y="0"/>
              <a:chExt cx="460705" cy="491454"/>
            </a:xfrm>
          </p:grpSpPr>
          <p:sp>
            <p:nvSpPr>
              <p:cNvPr id="192" name="Google Shape;1016;p48"/>
              <p:cNvSpPr/>
              <p:nvPr/>
            </p:nvSpPr>
            <p:spPr>
              <a:xfrm>
                <a:off x="348216" y="66246"/>
                <a:ext cx="46291" cy="46322"/>
              </a:xfrm>
              <a:custGeom>
                <a:avLst/>
                <a:gdLst/>
                <a:ahLst/>
                <a:cxnLst>
                  <a:cxn ang="0">
                    <a:pos x="wd2" y="hd2"/>
                  </a:cxn>
                  <a:cxn ang="5400000">
                    <a:pos x="wd2" y="hd2"/>
                  </a:cxn>
                  <a:cxn ang="10800000">
                    <a:pos x="wd2" y="hd2"/>
                  </a:cxn>
                  <a:cxn ang="16200000">
                    <a:pos x="wd2" y="hd2"/>
                  </a:cxn>
                </a:cxnLst>
                <a:rect l="0" t="0" r="r" b="b"/>
                <a:pathLst>
                  <a:path w="21235" h="21436" extrusionOk="0">
                    <a:moveTo>
                      <a:pt x="1787" y="21436"/>
                    </a:moveTo>
                    <a:cubicBezTo>
                      <a:pt x="1300" y="21436"/>
                      <a:pt x="812" y="21272"/>
                      <a:pt x="488" y="20781"/>
                    </a:cubicBezTo>
                    <a:cubicBezTo>
                      <a:pt x="-162" y="20127"/>
                      <a:pt x="-162" y="19145"/>
                      <a:pt x="488" y="18491"/>
                    </a:cubicBezTo>
                    <a:cubicBezTo>
                      <a:pt x="18190" y="491"/>
                      <a:pt x="18190" y="491"/>
                      <a:pt x="18190" y="491"/>
                    </a:cubicBezTo>
                    <a:cubicBezTo>
                      <a:pt x="19002" y="-164"/>
                      <a:pt x="19976" y="-164"/>
                      <a:pt x="20626" y="491"/>
                    </a:cubicBezTo>
                    <a:cubicBezTo>
                      <a:pt x="21438" y="1145"/>
                      <a:pt x="21438" y="2291"/>
                      <a:pt x="20626" y="2945"/>
                    </a:cubicBezTo>
                    <a:cubicBezTo>
                      <a:pt x="2924" y="20781"/>
                      <a:pt x="2924" y="20781"/>
                      <a:pt x="2924" y="20781"/>
                    </a:cubicBezTo>
                    <a:cubicBezTo>
                      <a:pt x="2599" y="21272"/>
                      <a:pt x="2112" y="21436"/>
                      <a:pt x="1787"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3" name="Google Shape;1017;p48"/>
              <p:cNvSpPr/>
              <p:nvPr/>
            </p:nvSpPr>
            <p:spPr>
              <a:xfrm>
                <a:off x="398792" y="224002"/>
                <a:ext cx="61914"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7486"/>
                      <a:pt x="0" y="11314"/>
                    </a:cubicBezTo>
                    <a:cubicBezTo>
                      <a:pt x="0" y="5143"/>
                      <a:pt x="494" y="0"/>
                      <a:pt x="1234" y="0"/>
                    </a:cubicBezTo>
                    <a:cubicBezTo>
                      <a:pt x="20366" y="0"/>
                      <a:pt x="20366" y="0"/>
                      <a:pt x="20366" y="0"/>
                    </a:cubicBezTo>
                    <a:cubicBezTo>
                      <a:pt x="21106" y="0"/>
                      <a:pt x="21600" y="5143"/>
                      <a:pt x="21600" y="11314"/>
                    </a:cubicBezTo>
                    <a:cubicBezTo>
                      <a:pt x="21600" y="17486"/>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4" name="Google Shape;1018;p48"/>
              <p:cNvSpPr/>
              <p:nvPr/>
            </p:nvSpPr>
            <p:spPr>
              <a:xfrm>
                <a:off x="348305" y="348353"/>
                <a:ext cx="46290" cy="46459"/>
              </a:xfrm>
              <a:custGeom>
                <a:avLst/>
                <a:gdLst/>
                <a:ahLst/>
                <a:cxnLst>
                  <a:cxn ang="0">
                    <a:pos x="wd2" y="hd2"/>
                  </a:cxn>
                  <a:cxn ang="5400000">
                    <a:pos x="wd2" y="hd2"/>
                  </a:cxn>
                  <a:cxn ang="10800000">
                    <a:pos x="wd2" y="hd2"/>
                  </a:cxn>
                  <a:cxn ang="16200000">
                    <a:pos x="wd2" y="hd2"/>
                  </a:cxn>
                </a:cxnLst>
                <a:rect l="0" t="0" r="r" b="b"/>
                <a:pathLst>
                  <a:path w="21235" h="21436" extrusionOk="0">
                    <a:moveTo>
                      <a:pt x="19448" y="21436"/>
                    </a:moveTo>
                    <a:cubicBezTo>
                      <a:pt x="19123" y="21436"/>
                      <a:pt x="18636" y="21272"/>
                      <a:pt x="18311" y="20945"/>
                    </a:cubicBezTo>
                    <a:cubicBezTo>
                      <a:pt x="609" y="2945"/>
                      <a:pt x="609" y="2945"/>
                      <a:pt x="609" y="2945"/>
                    </a:cubicBezTo>
                    <a:cubicBezTo>
                      <a:pt x="-203" y="2291"/>
                      <a:pt x="-203" y="1145"/>
                      <a:pt x="609" y="491"/>
                    </a:cubicBezTo>
                    <a:cubicBezTo>
                      <a:pt x="1259" y="-164"/>
                      <a:pt x="2233" y="-164"/>
                      <a:pt x="3045" y="491"/>
                    </a:cubicBezTo>
                    <a:cubicBezTo>
                      <a:pt x="20747" y="18491"/>
                      <a:pt x="20747" y="18491"/>
                      <a:pt x="20747" y="18491"/>
                    </a:cubicBezTo>
                    <a:cubicBezTo>
                      <a:pt x="21397" y="19145"/>
                      <a:pt x="21397" y="20127"/>
                      <a:pt x="20747" y="20945"/>
                    </a:cubicBezTo>
                    <a:cubicBezTo>
                      <a:pt x="20423" y="21272"/>
                      <a:pt x="19935" y="21436"/>
                      <a:pt x="19448" y="21436"/>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5" name="Google Shape;1019;p48"/>
              <p:cNvSpPr/>
              <p:nvPr/>
            </p:nvSpPr>
            <p:spPr>
              <a:xfrm>
                <a:off x="66335" y="348765"/>
                <a:ext cx="46291" cy="46047"/>
              </a:xfrm>
              <a:custGeom>
                <a:avLst/>
                <a:gdLst/>
                <a:ahLst/>
                <a:cxnLst>
                  <a:cxn ang="0">
                    <a:pos x="wd2" y="hd2"/>
                  </a:cxn>
                  <a:cxn ang="5400000">
                    <a:pos x="wd2" y="hd2"/>
                  </a:cxn>
                  <a:cxn ang="10800000">
                    <a:pos x="wd2" y="hd2"/>
                  </a:cxn>
                  <a:cxn ang="16200000">
                    <a:pos x="wd2" y="hd2"/>
                  </a:cxn>
                </a:cxnLst>
                <a:rect l="0" t="0" r="r" b="b"/>
                <a:pathLst>
                  <a:path w="21235" h="21435" extrusionOk="0">
                    <a:moveTo>
                      <a:pt x="1746" y="21435"/>
                    </a:moveTo>
                    <a:cubicBezTo>
                      <a:pt x="1259" y="21435"/>
                      <a:pt x="934" y="21270"/>
                      <a:pt x="609" y="20940"/>
                    </a:cubicBezTo>
                    <a:cubicBezTo>
                      <a:pt x="-203" y="20281"/>
                      <a:pt x="-203" y="19127"/>
                      <a:pt x="609" y="18467"/>
                    </a:cubicBezTo>
                    <a:cubicBezTo>
                      <a:pt x="18311" y="495"/>
                      <a:pt x="18311" y="495"/>
                      <a:pt x="18311" y="495"/>
                    </a:cubicBezTo>
                    <a:cubicBezTo>
                      <a:pt x="18961" y="-165"/>
                      <a:pt x="20098" y="-165"/>
                      <a:pt x="20747" y="495"/>
                    </a:cubicBezTo>
                    <a:cubicBezTo>
                      <a:pt x="21397" y="1154"/>
                      <a:pt x="21397" y="2143"/>
                      <a:pt x="20747" y="2968"/>
                    </a:cubicBezTo>
                    <a:cubicBezTo>
                      <a:pt x="2883" y="20940"/>
                      <a:pt x="2883" y="20940"/>
                      <a:pt x="2883" y="20940"/>
                    </a:cubicBezTo>
                    <a:cubicBezTo>
                      <a:pt x="2558" y="21270"/>
                      <a:pt x="2233" y="21435"/>
                      <a:pt x="174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6" name="Google Shape;1020;p48"/>
              <p:cNvSpPr/>
              <p:nvPr/>
            </p:nvSpPr>
            <p:spPr>
              <a:xfrm>
                <a:off x="0" y="224276"/>
                <a:ext cx="61913" cy="12701"/>
              </a:xfrm>
              <a:custGeom>
                <a:avLst/>
                <a:gdLst/>
                <a:ahLst/>
                <a:cxnLst>
                  <a:cxn ang="0">
                    <a:pos x="wd2" y="hd2"/>
                  </a:cxn>
                  <a:cxn ang="5400000">
                    <a:pos x="wd2" y="hd2"/>
                  </a:cxn>
                  <a:cxn ang="10800000">
                    <a:pos x="wd2" y="hd2"/>
                  </a:cxn>
                  <a:cxn ang="16200000">
                    <a:pos x="wd2" y="hd2"/>
                  </a:cxn>
                </a:cxnLst>
                <a:rect l="0" t="0" r="r" b="b"/>
                <a:pathLst>
                  <a:path w="21600" h="21600" extrusionOk="0">
                    <a:moveTo>
                      <a:pt x="20366" y="21600"/>
                    </a:moveTo>
                    <a:cubicBezTo>
                      <a:pt x="1234" y="21600"/>
                      <a:pt x="1234" y="21600"/>
                      <a:pt x="1234" y="21600"/>
                    </a:cubicBezTo>
                    <a:cubicBezTo>
                      <a:pt x="494" y="21600"/>
                      <a:pt x="0" y="16457"/>
                      <a:pt x="0" y="10286"/>
                    </a:cubicBezTo>
                    <a:cubicBezTo>
                      <a:pt x="0" y="5143"/>
                      <a:pt x="494" y="0"/>
                      <a:pt x="1234" y="0"/>
                    </a:cubicBezTo>
                    <a:cubicBezTo>
                      <a:pt x="20366" y="0"/>
                      <a:pt x="20366" y="0"/>
                      <a:pt x="20366" y="0"/>
                    </a:cubicBezTo>
                    <a:cubicBezTo>
                      <a:pt x="21106" y="0"/>
                      <a:pt x="21600" y="5143"/>
                      <a:pt x="21600" y="10286"/>
                    </a:cubicBezTo>
                    <a:cubicBezTo>
                      <a:pt x="21600" y="16457"/>
                      <a:pt x="21106" y="21600"/>
                      <a:pt x="20366"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7" name="Google Shape;1021;p48"/>
              <p:cNvSpPr/>
              <p:nvPr/>
            </p:nvSpPr>
            <p:spPr>
              <a:xfrm>
                <a:off x="66246" y="66521"/>
                <a:ext cx="45969" cy="46047"/>
              </a:xfrm>
              <a:custGeom>
                <a:avLst/>
                <a:gdLst/>
                <a:ahLst/>
                <a:cxnLst>
                  <a:cxn ang="0">
                    <a:pos x="wd2" y="hd2"/>
                  </a:cxn>
                  <a:cxn ang="5400000">
                    <a:pos x="wd2" y="hd2"/>
                  </a:cxn>
                  <a:cxn ang="10800000">
                    <a:pos x="wd2" y="hd2"/>
                  </a:cxn>
                  <a:cxn ang="16200000">
                    <a:pos x="wd2" y="hd2"/>
                  </a:cxn>
                </a:cxnLst>
                <a:rect l="0" t="0" r="r" b="b"/>
                <a:pathLst>
                  <a:path w="21273" h="21435" extrusionOk="0">
                    <a:moveTo>
                      <a:pt x="19636" y="21435"/>
                    </a:moveTo>
                    <a:cubicBezTo>
                      <a:pt x="19145" y="21435"/>
                      <a:pt x="18654" y="21270"/>
                      <a:pt x="18327" y="20940"/>
                    </a:cubicBezTo>
                    <a:cubicBezTo>
                      <a:pt x="491" y="2968"/>
                      <a:pt x="491" y="2968"/>
                      <a:pt x="491" y="2968"/>
                    </a:cubicBezTo>
                    <a:cubicBezTo>
                      <a:pt x="-164" y="2143"/>
                      <a:pt x="-164" y="1154"/>
                      <a:pt x="491" y="495"/>
                    </a:cubicBezTo>
                    <a:cubicBezTo>
                      <a:pt x="1145" y="-165"/>
                      <a:pt x="2291" y="-165"/>
                      <a:pt x="2945" y="495"/>
                    </a:cubicBezTo>
                    <a:cubicBezTo>
                      <a:pt x="20781" y="18467"/>
                      <a:pt x="20781" y="18467"/>
                      <a:pt x="20781" y="18467"/>
                    </a:cubicBezTo>
                    <a:cubicBezTo>
                      <a:pt x="21436" y="19127"/>
                      <a:pt x="21436" y="20281"/>
                      <a:pt x="20781" y="20940"/>
                    </a:cubicBezTo>
                    <a:cubicBezTo>
                      <a:pt x="20454" y="21270"/>
                      <a:pt x="20127" y="21435"/>
                      <a:pt x="19636" y="21435"/>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8" name="Google Shape;1022;p48"/>
              <p:cNvSpPr/>
              <p:nvPr/>
            </p:nvSpPr>
            <p:spPr>
              <a:xfrm>
                <a:off x="223865" y="-1"/>
                <a:ext cx="12701" cy="61914"/>
              </a:xfrm>
              <a:custGeom>
                <a:avLst/>
                <a:gdLst/>
                <a:ahLst/>
                <a:cxnLst>
                  <a:cxn ang="0">
                    <a:pos x="wd2" y="hd2"/>
                  </a:cxn>
                  <a:cxn ang="5400000">
                    <a:pos x="wd2" y="hd2"/>
                  </a:cxn>
                  <a:cxn ang="10800000">
                    <a:pos x="wd2" y="hd2"/>
                  </a:cxn>
                  <a:cxn ang="16200000">
                    <a:pos x="wd2" y="hd2"/>
                  </a:cxn>
                </a:cxnLst>
                <a:rect l="0" t="0" r="r" b="b"/>
                <a:pathLst>
                  <a:path w="21600" h="21600" extrusionOk="0">
                    <a:moveTo>
                      <a:pt x="11314" y="21600"/>
                    </a:moveTo>
                    <a:cubicBezTo>
                      <a:pt x="5143" y="21600"/>
                      <a:pt x="0" y="21106"/>
                      <a:pt x="0" y="20366"/>
                    </a:cubicBezTo>
                    <a:cubicBezTo>
                      <a:pt x="0" y="1234"/>
                      <a:pt x="0" y="1234"/>
                      <a:pt x="0" y="1234"/>
                    </a:cubicBezTo>
                    <a:cubicBezTo>
                      <a:pt x="0" y="494"/>
                      <a:pt x="5143" y="0"/>
                      <a:pt x="11314" y="0"/>
                    </a:cubicBezTo>
                    <a:cubicBezTo>
                      <a:pt x="17486" y="0"/>
                      <a:pt x="21600" y="494"/>
                      <a:pt x="21600" y="1234"/>
                    </a:cubicBezTo>
                    <a:cubicBezTo>
                      <a:pt x="21600" y="20366"/>
                      <a:pt x="21600" y="20366"/>
                      <a:pt x="21600" y="20366"/>
                    </a:cubicBezTo>
                    <a:cubicBezTo>
                      <a:pt x="21600" y="21106"/>
                      <a:pt x="17486" y="21600"/>
                      <a:pt x="11314" y="2160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199" name="Google Shape;1023;p48"/>
              <p:cNvSpPr/>
              <p:nvPr/>
            </p:nvSpPr>
            <p:spPr>
              <a:xfrm>
                <a:off x="174480" y="428443"/>
                <a:ext cx="111470" cy="15926"/>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686" y="21600"/>
                      <a:pt x="1509" y="21600"/>
                    </a:cubicBezTo>
                    <a:cubicBezTo>
                      <a:pt x="20091" y="21600"/>
                      <a:pt x="20091" y="21600"/>
                      <a:pt x="20091" y="21600"/>
                    </a:cubicBezTo>
                    <a:cubicBezTo>
                      <a:pt x="20914" y="21600"/>
                      <a:pt x="21600" y="16800"/>
                      <a:pt x="21600" y="11040"/>
                    </a:cubicBezTo>
                    <a:cubicBezTo>
                      <a:pt x="21600" y="11040"/>
                      <a:pt x="21600" y="11040"/>
                      <a:pt x="21600" y="11040"/>
                    </a:cubicBezTo>
                    <a:cubicBezTo>
                      <a:pt x="21600" y="5280"/>
                      <a:pt x="20914" y="0"/>
                      <a:pt x="20091" y="0"/>
                    </a:cubicBezTo>
                    <a:cubicBezTo>
                      <a:pt x="1509" y="0"/>
                      <a:pt x="1509" y="0"/>
                      <a:pt x="1509" y="0"/>
                    </a:cubicBezTo>
                    <a:cubicBezTo>
                      <a:pt x="686" y="0"/>
                      <a:pt x="0" y="528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0" name="Google Shape;1024;p48"/>
              <p:cNvSpPr/>
              <p:nvPr/>
            </p:nvSpPr>
            <p:spPr>
              <a:xfrm>
                <a:off x="177363" y="452193"/>
                <a:ext cx="105705" cy="15925"/>
              </a:xfrm>
              <a:custGeom>
                <a:avLst/>
                <a:gdLst/>
                <a:ahLst/>
                <a:cxnLst>
                  <a:cxn ang="0">
                    <a:pos x="wd2" y="hd2"/>
                  </a:cxn>
                  <a:cxn ang="5400000">
                    <a:pos x="wd2" y="hd2"/>
                  </a:cxn>
                  <a:cxn ang="10800000">
                    <a:pos x="wd2" y="hd2"/>
                  </a:cxn>
                  <a:cxn ang="16200000">
                    <a:pos x="wd2" y="hd2"/>
                  </a:cxn>
                </a:cxnLst>
                <a:rect l="0" t="0" r="r" b="b"/>
                <a:pathLst>
                  <a:path w="21600" h="21600" extrusionOk="0">
                    <a:moveTo>
                      <a:pt x="0" y="10560"/>
                    </a:moveTo>
                    <a:cubicBezTo>
                      <a:pt x="0" y="16800"/>
                      <a:pt x="722" y="21600"/>
                      <a:pt x="1662" y="21600"/>
                    </a:cubicBezTo>
                    <a:cubicBezTo>
                      <a:pt x="20011" y="21600"/>
                      <a:pt x="20011" y="21600"/>
                      <a:pt x="20011" y="21600"/>
                    </a:cubicBezTo>
                    <a:cubicBezTo>
                      <a:pt x="20878" y="21600"/>
                      <a:pt x="21600" y="16800"/>
                      <a:pt x="21600" y="10560"/>
                    </a:cubicBezTo>
                    <a:cubicBezTo>
                      <a:pt x="21600" y="10560"/>
                      <a:pt x="21600" y="10560"/>
                      <a:pt x="21600" y="10560"/>
                    </a:cubicBezTo>
                    <a:cubicBezTo>
                      <a:pt x="21600" y="4800"/>
                      <a:pt x="20878" y="0"/>
                      <a:pt x="20011" y="0"/>
                    </a:cubicBezTo>
                    <a:cubicBezTo>
                      <a:pt x="1662" y="0"/>
                      <a:pt x="1662" y="0"/>
                      <a:pt x="1662" y="0"/>
                    </a:cubicBezTo>
                    <a:cubicBezTo>
                      <a:pt x="722" y="0"/>
                      <a:pt x="0" y="4800"/>
                      <a:pt x="0" y="1056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1" name="Google Shape;1025;p48"/>
              <p:cNvSpPr/>
              <p:nvPr/>
            </p:nvSpPr>
            <p:spPr>
              <a:xfrm>
                <a:off x="192463" y="475530"/>
                <a:ext cx="75779" cy="15925"/>
              </a:xfrm>
              <a:custGeom>
                <a:avLst/>
                <a:gdLst/>
                <a:ahLst/>
                <a:cxnLst>
                  <a:cxn ang="0">
                    <a:pos x="wd2" y="hd2"/>
                  </a:cxn>
                  <a:cxn ang="5400000">
                    <a:pos x="wd2" y="hd2"/>
                  </a:cxn>
                  <a:cxn ang="10800000">
                    <a:pos x="wd2" y="hd2"/>
                  </a:cxn>
                  <a:cxn ang="16200000">
                    <a:pos x="wd2" y="hd2"/>
                  </a:cxn>
                </a:cxnLst>
                <a:rect l="0" t="0" r="r" b="b"/>
                <a:pathLst>
                  <a:path w="21600" h="21600" extrusionOk="0">
                    <a:moveTo>
                      <a:pt x="0" y="11040"/>
                    </a:moveTo>
                    <a:cubicBezTo>
                      <a:pt x="0" y="16800"/>
                      <a:pt x="1009" y="21600"/>
                      <a:pt x="2221" y="21600"/>
                    </a:cubicBezTo>
                    <a:cubicBezTo>
                      <a:pt x="19379" y="21600"/>
                      <a:pt x="19379" y="21600"/>
                      <a:pt x="19379" y="21600"/>
                    </a:cubicBezTo>
                    <a:cubicBezTo>
                      <a:pt x="20591" y="21600"/>
                      <a:pt x="21600" y="16800"/>
                      <a:pt x="21600" y="11040"/>
                    </a:cubicBezTo>
                    <a:cubicBezTo>
                      <a:pt x="21600" y="11040"/>
                      <a:pt x="21600" y="11040"/>
                      <a:pt x="21600" y="11040"/>
                    </a:cubicBezTo>
                    <a:cubicBezTo>
                      <a:pt x="21600" y="4800"/>
                      <a:pt x="20591" y="0"/>
                      <a:pt x="19379" y="0"/>
                    </a:cubicBezTo>
                    <a:cubicBezTo>
                      <a:pt x="2221" y="0"/>
                      <a:pt x="2221" y="0"/>
                      <a:pt x="2221" y="0"/>
                    </a:cubicBezTo>
                    <a:cubicBezTo>
                      <a:pt x="1009" y="0"/>
                      <a:pt x="0" y="4800"/>
                      <a:pt x="0" y="11040"/>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03" name="Google Shape;1026;p48"/>
            <p:cNvSpPr/>
            <p:nvPr/>
          </p:nvSpPr>
          <p:spPr>
            <a:xfrm>
              <a:off x="94413" y="175303"/>
              <a:ext cx="130312" cy="127120"/>
            </a:xfrm>
            <a:custGeom>
              <a:avLst/>
              <a:gdLst/>
              <a:ahLst/>
              <a:cxnLst>
                <a:cxn ang="0">
                  <a:pos x="wd2" y="hd2"/>
                </a:cxn>
                <a:cxn ang="5400000">
                  <a:pos x="wd2" y="hd2"/>
                </a:cxn>
                <a:cxn ang="10800000">
                  <a:pos x="wd2" y="hd2"/>
                </a:cxn>
                <a:cxn ang="16200000">
                  <a:pos x="wd2" y="hd2"/>
                </a:cxn>
              </a:cxnLst>
              <a:rect l="0" t="0" r="r" b="b"/>
              <a:pathLst>
                <a:path w="20943" h="21600" extrusionOk="0">
                  <a:moveTo>
                    <a:pt x="2924" y="16125"/>
                  </a:moveTo>
                  <a:cubicBezTo>
                    <a:pt x="3777" y="17870"/>
                    <a:pt x="4686" y="19494"/>
                    <a:pt x="5482" y="21058"/>
                  </a:cubicBezTo>
                  <a:cubicBezTo>
                    <a:pt x="5766" y="21600"/>
                    <a:pt x="5766" y="21600"/>
                    <a:pt x="5766" y="21600"/>
                  </a:cubicBezTo>
                  <a:cubicBezTo>
                    <a:pt x="20943" y="12394"/>
                    <a:pt x="20943" y="12394"/>
                    <a:pt x="20943" y="12394"/>
                  </a:cubicBezTo>
                  <a:cubicBezTo>
                    <a:pt x="650" y="0"/>
                    <a:pt x="650" y="0"/>
                    <a:pt x="650" y="0"/>
                  </a:cubicBezTo>
                  <a:cubicBezTo>
                    <a:pt x="594" y="120"/>
                    <a:pt x="594" y="241"/>
                    <a:pt x="537" y="361"/>
                  </a:cubicBezTo>
                  <a:cubicBezTo>
                    <a:pt x="537" y="361"/>
                    <a:pt x="537" y="361"/>
                    <a:pt x="537" y="361"/>
                  </a:cubicBezTo>
                  <a:cubicBezTo>
                    <a:pt x="-657" y="5295"/>
                    <a:pt x="139" y="10469"/>
                    <a:pt x="2924" y="16125"/>
                  </a:cubicBezTo>
                  <a:close/>
                </a:path>
              </a:pathLst>
            </a:custGeom>
            <a:solidFill>
              <a:schemeClr val="accent6"/>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4" name="Google Shape;1027;p48"/>
            <p:cNvSpPr/>
            <p:nvPr/>
          </p:nvSpPr>
          <p:spPr>
            <a:xfrm>
              <a:off x="99800" y="88818"/>
              <a:ext cx="127395" cy="155125"/>
            </a:xfrm>
            <a:custGeom>
              <a:avLst/>
              <a:gdLst/>
              <a:ahLst/>
              <a:cxnLst>
                <a:cxn ang="0">
                  <a:pos x="wd2" y="hd2"/>
                </a:cxn>
                <a:cxn ang="5400000">
                  <a:pos x="wd2" y="hd2"/>
                </a:cxn>
                <a:cxn ang="10800000">
                  <a:pos x="wd2" y="hd2"/>
                </a:cxn>
                <a:cxn ang="16200000">
                  <a:pos x="wd2" y="hd2"/>
                </a:cxn>
              </a:cxnLst>
              <a:rect l="0" t="0" r="r" b="b"/>
              <a:pathLst>
                <a:path w="21600" h="21600" extrusionOk="0">
                  <a:moveTo>
                    <a:pt x="0" y="11342"/>
                  </a:moveTo>
                  <a:cubicBezTo>
                    <a:pt x="21600" y="21600"/>
                    <a:pt x="21600" y="21600"/>
                    <a:pt x="21600" y="21600"/>
                  </a:cubicBezTo>
                  <a:cubicBezTo>
                    <a:pt x="21600" y="0"/>
                    <a:pt x="21600" y="0"/>
                    <a:pt x="21600" y="0"/>
                  </a:cubicBezTo>
                  <a:cubicBezTo>
                    <a:pt x="10440" y="148"/>
                    <a:pt x="2400" y="5770"/>
                    <a:pt x="0" y="11342"/>
                  </a:cubicBez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5" name="Google Shape;1028;p48"/>
            <p:cNvSpPr/>
            <p:nvPr/>
          </p:nvSpPr>
          <p:spPr>
            <a:xfrm>
              <a:off x="231862" y="88818"/>
              <a:ext cx="128768" cy="1551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21600"/>
                    <a:pt x="0" y="21600"/>
                    <a:pt x="0" y="21600"/>
                  </a:cubicBezTo>
                  <a:cubicBezTo>
                    <a:pt x="21600" y="11244"/>
                    <a:pt x="21600" y="11244"/>
                    <a:pt x="21600" y="11244"/>
                  </a:cubicBezTo>
                  <a:cubicBezTo>
                    <a:pt x="19167" y="5671"/>
                    <a:pt x="11037" y="49"/>
                    <a:pt x="0" y="0"/>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6" name="Google Shape;1029;p48"/>
            <p:cNvSpPr/>
            <p:nvPr/>
          </p:nvSpPr>
          <p:spPr>
            <a:xfrm>
              <a:off x="234333" y="174205"/>
              <a:ext cx="131883" cy="129179"/>
            </a:xfrm>
            <a:custGeom>
              <a:avLst/>
              <a:gdLst/>
              <a:ahLst/>
              <a:cxnLst>
                <a:cxn ang="0">
                  <a:pos x="wd2" y="hd2"/>
                </a:cxn>
                <a:cxn ang="5400000">
                  <a:pos x="wd2" y="hd2"/>
                </a:cxn>
                <a:cxn ang="10800000">
                  <a:pos x="wd2" y="hd2"/>
                </a:cxn>
                <a:cxn ang="16200000">
                  <a:pos x="wd2" y="hd2"/>
                </a:cxn>
              </a:cxnLst>
              <a:rect l="0" t="0" r="r" b="b"/>
              <a:pathLst>
                <a:path w="20982" h="21600" extrusionOk="0">
                  <a:moveTo>
                    <a:pt x="18113" y="16037"/>
                  </a:moveTo>
                  <a:cubicBezTo>
                    <a:pt x="20869" y="10475"/>
                    <a:pt x="21600" y="5385"/>
                    <a:pt x="20475" y="533"/>
                  </a:cubicBezTo>
                  <a:cubicBezTo>
                    <a:pt x="20475" y="533"/>
                    <a:pt x="20475" y="533"/>
                    <a:pt x="20475" y="533"/>
                  </a:cubicBezTo>
                  <a:cubicBezTo>
                    <a:pt x="20419" y="355"/>
                    <a:pt x="20363" y="178"/>
                    <a:pt x="20306" y="0"/>
                  </a:cubicBezTo>
                  <a:cubicBezTo>
                    <a:pt x="0" y="12368"/>
                    <a:pt x="0" y="12368"/>
                    <a:pt x="0" y="12368"/>
                  </a:cubicBezTo>
                  <a:cubicBezTo>
                    <a:pt x="15188" y="21600"/>
                    <a:pt x="15188" y="21600"/>
                    <a:pt x="15188" y="21600"/>
                  </a:cubicBezTo>
                  <a:cubicBezTo>
                    <a:pt x="15581" y="20890"/>
                    <a:pt x="15581" y="20890"/>
                    <a:pt x="15581" y="20890"/>
                  </a:cubicBezTo>
                  <a:cubicBezTo>
                    <a:pt x="16369" y="19351"/>
                    <a:pt x="17269" y="17753"/>
                    <a:pt x="18113" y="16037"/>
                  </a:cubicBez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7" name="Google Shape;1030;p48"/>
            <p:cNvSpPr/>
            <p:nvPr/>
          </p:nvSpPr>
          <p:spPr>
            <a:xfrm>
              <a:off x="132747" y="252453"/>
              <a:ext cx="94448" cy="1656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0"/>
                    <a:pt x="21600" y="0"/>
                    <a:pt x="21600" y="0"/>
                  </a:cubicBezTo>
                  <a:cubicBezTo>
                    <a:pt x="0" y="7062"/>
                    <a:pt x="0" y="7062"/>
                    <a:pt x="0" y="7062"/>
                  </a:cubicBezTo>
                  <a:cubicBezTo>
                    <a:pt x="1699" y="8769"/>
                    <a:pt x="3398" y="10569"/>
                    <a:pt x="4935" y="12554"/>
                  </a:cubicBezTo>
                  <a:cubicBezTo>
                    <a:pt x="6067" y="14031"/>
                    <a:pt x="6715" y="15969"/>
                    <a:pt x="7281" y="17677"/>
                  </a:cubicBezTo>
                  <a:cubicBezTo>
                    <a:pt x="7443" y="18369"/>
                    <a:pt x="7685" y="18969"/>
                    <a:pt x="7928" y="19569"/>
                  </a:cubicBezTo>
                  <a:cubicBezTo>
                    <a:pt x="8494" y="21092"/>
                    <a:pt x="9384" y="21508"/>
                    <a:pt x="12216" y="21554"/>
                  </a:cubicBezTo>
                  <a:cubicBezTo>
                    <a:pt x="12701" y="21600"/>
                    <a:pt x="12701" y="21600"/>
                    <a:pt x="12701" y="21600"/>
                  </a:cubicBezTo>
                  <a:cubicBezTo>
                    <a:pt x="14966" y="21600"/>
                    <a:pt x="14966" y="21600"/>
                    <a:pt x="14966" y="21600"/>
                  </a:cubicBezTo>
                  <a:cubicBezTo>
                    <a:pt x="19173" y="21600"/>
                    <a:pt x="19173" y="21600"/>
                    <a:pt x="19173" y="21600"/>
                  </a:cubicBezTo>
                  <a:cubicBezTo>
                    <a:pt x="19982" y="21600"/>
                    <a:pt x="20791" y="21600"/>
                    <a:pt x="21600" y="21600"/>
                  </a:cubicBezTo>
                  <a:close/>
                </a:path>
              </a:pathLst>
            </a:custGeom>
            <a:solidFill>
              <a:schemeClr val="accent5"/>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08" name="Google Shape;1031;p48"/>
            <p:cNvSpPr/>
            <p:nvPr/>
          </p:nvSpPr>
          <p:spPr>
            <a:xfrm>
              <a:off x="231862" y="252453"/>
              <a:ext cx="95821" cy="165696"/>
            </a:xfrm>
            <a:custGeom>
              <a:avLst/>
              <a:gdLst/>
              <a:ahLst/>
              <a:cxnLst>
                <a:cxn ang="0">
                  <a:pos x="wd2" y="hd2"/>
                </a:cxn>
                <a:cxn ang="5400000">
                  <a:pos x="wd2" y="hd2"/>
                </a:cxn>
                <a:cxn ang="10800000">
                  <a:pos x="wd2" y="hd2"/>
                </a:cxn>
                <a:cxn ang="16200000">
                  <a:pos x="wd2" y="hd2"/>
                </a:cxn>
              </a:cxnLst>
              <a:rect l="0" t="0" r="r" b="b"/>
              <a:pathLst>
                <a:path w="21600" h="21600" extrusionOk="0">
                  <a:moveTo>
                    <a:pt x="13869" y="19569"/>
                  </a:moveTo>
                  <a:cubicBezTo>
                    <a:pt x="14108" y="18969"/>
                    <a:pt x="14347" y="18369"/>
                    <a:pt x="14506" y="17677"/>
                  </a:cubicBezTo>
                  <a:cubicBezTo>
                    <a:pt x="15064" y="15969"/>
                    <a:pt x="15702" y="14031"/>
                    <a:pt x="16818" y="12554"/>
                  </a:cubicBezTo>
                  <a:cubicBezTo>
                    <a:pt x="18332" y="10569"/>
                    <a:pt x="20006" y="8815"/>
                    <a:pt x="21600" y="7200"/>
                  </a:cubicBezTo>
                  <a:cubicBezTo>
                    <a:pt x="0" y="0"/>
                    <a:pt x="0" y="0"/>
                    <a:pt x="0" y="0"/>
                  </a:cubicBezTo>
                  <a:cubicBezTo>
                    <a:pt x="0" y="21554"/>
                    <a:pt x="0" y="21554"/>
                    <a:pt x="0" y="21554"/>
                  </a:cubicBezTo>
                  <a:cubicBezTo>
                    <a:pt x="399" y="21554"/>
                    <a:pt x="399" y="21554"/>
                    <a:pt x="399" y="21554"/>
                  </a:cubicBezTo>
                  <a:cubicBezTo>
                    <a:pt x="399" y="21600"/>
                    <a:pt x="399" y="21600"/>
                    <a:pt x="399" y="21600"/>
                  </a:cubicBezTo>
                  <a:cubicBezTo>
                    <a:pt x="399" y="21600"/>
                    <a:pt x="399" y="21600"/>
                    <a:pt x="399" y="21600"/>
                  </a:cubicBezTo>
                  <a:cubicBezTo>
                    <a:pt x="1196" y="21600"/>
                    <a:pt x="1993" y="21600"/>
                    <a:pt x="2869" y="21600"/>
                  </a:cubicBezTo>
                  <a:cubicBezTo>
                    <a:pt x="3348" y="21554"/>
                    <a:pt x="3348" y="21554"/>
                    <a:pt x="3348" y="21554"/>
                  </a:cubicBezTo>
                  <a:cubicBezTo>
                    <a:pt x="7492" y="21600"/>
                    <a:pt x="7492" y="21600"/>
                    <a:pt x="7492" y="21600"/>
                  </a:cubicBezTo>
                  <a:cubicBezTo>
                    <a:pt x="8050" y="21600"/>
                    <a:pt x="8608" y="21600"/>
                    <a:pt x="9166" y="21554"/>
                  </a:cubicBezTo>
                  <a:cubicBezTo>
                    <a:pt x="12514" y="21554"/>
                    <a:pt x="13311" y="21046"/>
                    <a:pt x="13869" y="19569"/>
                  </a:cubicBezTo>
                  <a:close/>
                </a:path>
              </a:pathLst>
            </a:custGeom>
            <a:solidFill>
              <a:schemeClr val="accent4"/>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pic>
        <p:nvPicPr>
          <p:cNvPr id="3" name="Picture 2">
            <a:extLst>
              <a:ext uri="{FF2B5EF4-FFF2-40B4-BE49-F238E27FC236}">
                <a16:creationId xmlns:a16="http://schemas.microsoft.com/office/drawing/2014/main" id="{175A6ED4-F53F-4CBB-894B-D9740DB8A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530" y="1083565"/>
            <a:ext cx="5163849" cy="3541664"/>
          </a:xfrm>
          <a:prstGeom prst="rect">
            <a:avLst/>
          </a:prstGeom>
        </p:spPr>
      </p:pic>
    </p:spTree>
    <p:extLst>
      <p:ext uri="{BB962C8B-B14F-4D97-AF65-F5344CB8AC3E}">
        <p14:creationId xmlns:p14="http://schemas.microsoft.com/office/powerpoint/2010/main" val="3885534133"/>
      </p:ext>
    </p:extLst>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oogle Shape;106;p14"/>
          <p:cNvSpPr txBox="1">
            <a:spLocks noGrp="1"/>
          </p:cNvSpPr>
          <p:nvPr>
            <p:ph type="sldNum" sz="quarter" idx="2"/>
          </p:nvPr>
        </p:nvSpPr>
        <p:spPr>
          <a:xfrm>
            <a:off x="8650083" y="4696933"/>
            <a:ext cx="379193"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228" name="Google Shape;103;p14"/>
          <p:cNvSpPr txBox="1">
            <a:spLocks noGrp="1"/>
          </p:cNvSpPr>
          <p:nvPr>
            <p:ph type="body" sz="quarter" idx="4294967295"/>
          </p:nvPr>
        </p:nvSpPr>
        <p:spPr>
          <a:xfrm>
            <a:off x="2857487" y="285733"/>
            <a:ext cx="2928960" cy="784226"/>
          </a:xfrm>
          <a:prstGeom prst="rect">
            <a:avLst/>
          </a:prstGeom>
        </p:spPr>
        <p:txBody>
          <a:bodyPr>
            <a:normAutofit/>
          </a:bodyPr>
          <a:lstStyle>
            <a:lvl1pPr marL="0" indent="0">
              <a:buSzTx/>
              <a:buNone/>
              <a:defRPr sz="3200">
                <a:solidFill>
                  <a:schemeClr val="accent1"/>
                </a:solidFill>
              </a:defRPr>
            </a:lvl1pPr>
          </a:lstStyle>
          <a:p>
            <a:r>
              <a:t>References</a:t>
            </a:r>
          </a:p>
        </p:txBody>
      </p:sp>
      <p:grpSp>
        <p:nvGrpSpPr>
          <p:cNvPr id="232" name="Google Shape;958;p48"/>
          <p:cNvGrpSpPr/>
          <p:nvPr/>
        </p:nvGrpSpPr>
        <p:grpSpPr>
          <a:xfrm>
            <a:off x="2214546" y="500048"/>
            <a:ext cx="446046" cy="445466"/>
            <a:chOff x="0" y="0"/>
            <a:chExt cx="446045" cy="445464"/>
          </a:xfrm>
        </p:grpSpPr>
        <p:sp>
          <p:nvSpPr>
            <p:cNvPr id="229" name="Google Shape;959;p48"/>
            <p:cNvSpPr/>
            <p:nvPr/>
          </p:nvSpPr>
          <p:spPr>
            <a:xfrm>
              <a:off x="31931" y="275173"/>
              <a:ext cx="378510" cy="170293"/>
            </a:xfrm>
            <a:custGeom>
              <a:avLst/>
              <a:gdLst/>
              <a:ahLst/>
              <a:cxnLst>
                <a:cxn ang="0">
                  <a:pos x="wd2" y="hd2"/>
                </a:cxn>
                <a:cxn ang="5400000">
                  <a:pos x="wd2" y="hd2"/>
                </a:cxn>
                <a:cxn ang="10800000">
                  <a:pos x="wd2" y="hd2"/>
                </a:cxn>
                <a:cxn ang="16200000">
                  <a:pos x="wd2" y="hd2"/>
                </a:cxn>
              </a:cxnLst>
              <a:rect l="0" t="0" r="r" b="b"/>
              <a:pathLst>
                <a:path w="21600" h="21600" extrusionOk="0">
                  <a:moveTo>
                    <a:pt x="15459" y="720"/>
                  </a:moveTo>
                  <a:cubicBezTo>
                    <a:pt x="14422" y="3936"/>
                    <a:pt x="12714" y="5904"/>
                    <a:pt x="10919" y="5904"/>
                  </a:cubicBezTo>
                  <a:cubicBezTo>
                    <a:pt x="8995" y="5904"/>
                    <a:pt x="7178" y="3648"/>
                    <a:pt x="6141" y="96"/>
                  </a:cubicBezTo>
                  <a:cubicBezTo>
                    <a:pt x="2032" y="0"/>
                    <a:pt x="2032" y="0"/>
                    <a:pt x="2032" y="0"/>
                  </a:cubicBezTo>
                  <a:cubicBezTo>
                    <a:pt x="0" y="7920"/>
                    <a:pt x="0" y="7920"/>
                    <a:pt x="0" y="7920"/>
                  </a:cubicBezTo>
                  <a:cubicBezTo>
                    <a:pt x="2314" y="16368"/>
                    <a:pt x="6465" y="21600"/>
                    <a:pt x="10919" y="21600"/>
                  </a:cubicBezTo>
                  <a:cubicBezTo>
                    <a:pt x="15222" y="21600"/>
                    <a:pt x="19265" y="16656"/>
                    <a:pt x="21600" y="8688"/>
                  </a:cubicBezTo>
                  <a:cubicBezTo>
                    <a:pt x="17514" y="8736"/>
                    <a:pt x="17514" y="8736"/>
                    <a:pt x="17514" y="8736"/>
                  </a:cubicBezTo>
                  <a:lnTo>
                    <a:pt x="15459" y="720"/>
                  </a:lnTo>
                  <a:close/>
                </a:path>
              </a:pathLst>
            </a:custGeom>
            <a:solidFill>
              <a:schemeClr val="accent3"/>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30" name="Google Shape;960;p48"/>
            <p:cNvSpPr/>
            <p:nvPr/>
          </p:nvSpPr>
          <p:spPr>
            <a:xfrm>
              <a:off x="233407" y="422"/>
              <a:ext cx="212639" cy="330717"/>
            </a:xfrm>
            <a:custGeom>
              <a:avLst/>
              <a:gdLst/>
              <a:ahLst/>
              <a:cxnLst>
                <a:cxn ang="0">
                  <a:pos x="wd2" y="hd2"/>
                </a:cxn>
                <a:cxn ang="5400000">
                  <a:pos x="wd2" y="hd2"/>
                </a:cxn>
                <a:cxn ang="10800000">
                  <a:pos x="wd2" y="hd2"/>
                </a:cxn>
                <a:cxn ang="16200000">
                  <a:pos x="wd2" y="hd2"/>
                </a:cxn>
              </a:cxnLst>
              <a:rect l="0" t="0" r="r" b="b"/>
              <a:pathLst>
                <a:path w="21600" h="21600" extrusionOk="0">
                  <a:moveTo>
                    <a:pt x="18789" y="21551"/>
                  </a:moveTo>
                  <a:cubicBezTo>
                    <a:pt x="20637" y="19425"/>
                    <a:pt x="21600" y="16978"/>
                    <a:pt x="21600" y="14532"/>
                  </a:cubicBezTo>
                  <a:cubicBezTo>
                    <a:pt x="21600" y="6747"/>
                    <a:pt x="12051" y="371"/>
                    <a:pt x="39" y="0"/>
                  </a:cubicBezTo>
                  <a:cubicBezTo>
                    <a:pt x="3735" y="4028"/>
                    <a:pt x="3735" y="4028"/>
                    <a:pt x="3735" y="4028"/>
                  </a:cubicBezTo>
                  <a:cubicBezTo>
                    <a:pt x="0" y="8106"/>
                    <a:pt x="0" y="8106"/>
                    <a:pt x="0" y="8106"/>
                  </a:cubicBezTo>
                  <a:cubicBezTo>
                    <a:pt x="5044" y="8452"/>
                    <a:pt x="8971" y="11195"/>
                    <a:pt x="8971" y="14532"/>
                  </a:cubicBezTo>
                  <a:cubicBezTo>
                    <a:pt x="8971" y="15570"/>
                    <a:pt x="8586" y="16583"/>
                    <a:pt x="7855" y="17497"/>
                  </a:cubicBezTo>
                  <a:cubicBezTo>
                    <a:pt x="11474" y="21600"/>
                    <a:pt x="11474" y="21600"/>
                    <a:pt x="11474" y="21600"/>
                  </a:cubicBezTo>
                  <a:lnTo>
                    <a:pt x="18789" y="21551"/>
                  </a:lnTo>
                  <a:close/>
                </a:path>
              </a:pathLst>
            </a:custGeom>
            <a:solidFill>
              <a:schemeClr val="accent2"/>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231" name="Google Shape;961;p48"/>
            <p:cNvSpPr/>
            <p:nvPr/>
          </p:nvSpPr>
          <p:spPr>
            <a:xfrm>
              <a:off x="0" y="0"/>
              <a:ext cx="255449" cy="324372"/>
            </a:xfrm>
            <a:custGeom>
              <a:avLst/>
              <a:gdLst/>
              <a:ahLst/>
              <a:cxnLst>
                <a:cxn ang="0">
                  <a:pos x="wd2" y="hd2"/>
                </a:cxn>
                <a:cxn ang="5400000">
                  <a:pos x="wd2" y="hd2"/>
                </a:cxn>
                <a:cxn ang="10800000">
                  <a:pos x="wd2" y="hd2"/>
                </a:cxn>
                <a:cxn ang="16200000">
                  <a:pos x="wd2" y="hd2"/>
                </a:cxn>
              </a:cxnLst>
              <a:rect l="0" t="0" r="r" b="b"/>
              <a:pathLst>
                <a:path w="21600" h="21600" extrusionOk="0">
                  <a:moveTo>
                    <a:pt x="21600" y="4133"/>
                  </a:moveTo>
                  <a:cubicBezTo>
                    <a:pt x="18523" y="0"/>
                    <a:pt x="18523" y="0"/>
                    <a:pt x="18523" y="0"/>
                  </a:cubicBezTo>
                  <a:cubicBezTo>
                    <a:pt x="8268" y="151"/>
                    <a:pt x="0" y="6755"/>
                    <a:pt x="0" y="14845"/>
                  </a:cubicBezTo>
                  <a:cubicBezTo>
                    <a:pt x="0" y="17189"/>
                    <a:pt x="705" y="19533"/>
                    <a:pt x="2083" y="21600"/>
                  </a:cubicBezTo>
                  <a:cubicBezTo>
                    <a:pt x="5064" y="17467"/>
                    <a:pt x="5064" y="17467"/>
                    <a:pt x="5064" y="17467"/>
                  </a:cubicBezTo>
                  <a:cubicBezTo>
                    <a:pt x="11217" y="17517"/>
                    <a:pt x="11217" y="17517"/>
                    <a:pt x="11217" y="17517"/>
                  </a:cubicBezTo>
                  <a:cubicBezTo>
                    <a:pt x="10736" y="16660"/>
                    <a:pt x="10512" y="15753"/>
                    <a:pt x="10512" y="14845"/>
                  </a:cubicBezTo>
                  <a:cubicBezTo>
                    <a:pt x="10512" y="11317"/>
                    <a:pt x="14069" y="8418"/>
                    <a:pt x="18491" y="8267"/>
                  </a:cubicBezTo>
                  <a:lnTo>
                    <a:pt x="21600" y="4133"/>
                  </a:lnTo>
                  <a:close/>
                </a:path>
              </a:pathLst>
            </a:custGeom>
            <a:solidFill>
              <a:schemeClr val="accent1"/>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
        <p:nvSpPr>
          <p:cNvPr id="233" name="Google Shape;104;p14"/>
          <p:cNvSpPr txBox="1"/>
          <p:nvPr/>
        </p:nvSpPr>
        <p:spPr>
          <a:xfrm>
            <a:off x="392877" y="1086008"/>
            <a:ext cx="8358245" cy="30698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marL="285750" indent="-285750">
              <a:buSzPct val="100000"/>
              <a:buChar char="➢"/>
              <a:defRPr>
                <a:solidFill>
                  <a:srgbClr val="333A40"/>
                </a:solidFill>
                <a:latin typeface="Times New Roman"/>
                <a:ea typeface="Times New Roman"/>
                <a:cs typeface="Times New Roman"/>
                <a:sym typeface="Times New Roman"/>
              </a:defRPr>
            </a:pPr>
            <a:r>
              <a:t>M. Mukherjee, L. Shu and D. Wang, "Survey of Fog Computing: Fundamental, Network Applications, and Research Challenges," in </a:t>
            </a:r>
            <a:r>
              <a:rPr i="1"/>
              <a:t>IEEE Communications Surveys &amp; Tutorials</a:t>
            </a:r>
            <a:r>
              <a:t>, vol. 20, no. 3, pp. 1826-1857, thirdquarter 2018.</a:t>
            </a:r>
          </a:p>
          <a:p>
            <a:pPr marL="285750" indent="-285750">
              <a:buSzPct val="100000"/>
              <a:buChar char="➢"/>
              <a:defRPr>
                <a:solidFill>
                  <a:srgbClr val="333A40"/>
                </a:solidFill>
                <a:latin typeface="Times New Roman"/>
                <a:ea typeface="Times New Roman"/>
                <a:cs typeface="Times New Roman"/>
                <a:sym typeface="Times New Roman"/>
              </a:defRPr>
            </a:pPr>
            <a:r>
              <a:t>J. -y. Baek, G. Kaddoum, S. Garg, K. Kaur and V. Gravel, "Managing Fog Networks using Reinforcement Learning Based Load Balancing Algorithm," </a:t>
            </a:r>
            <a:r>
              <a:rPr i="1"/>
              <a:t>IEEE Wireless Communications and Networking Conference (WCNC)</a:t>
            </a:r>
            <a:r>
              <a:t>, 2019, pp. 1-7</a:t>
            </a:r>
            <a:endParaRPr sz="2400">
              <a:latin typeface="Lato"/>
              <a:ea typeface="Lato"/>
              <a:cs typeface="Lato"/>
              <a:sym typeface="Lato"/>
            </a:endParaRPr>
          </a:p>
          <a:p>
            <a:pPr marL="285750" indent="-285750">
              <a:buSzPct val="100000"/>
              <a:buChar char="➢"/>
              <a:defRPr>
                <a:solidFill>
                  <a:srgbClr val="333A40"/>
                </a:solidFill>
                <a:latin typeface="Times New Roman"/>
                <a:ea typeface="Times New Roman"/>
                <a:cs typeface="Times New Roman"/>
                <a:sym typeface="Times New Roman"/>
              </a:defRPr>
            </a:pPr>
            <a:r>
              <a:t>V. Divya and R. L. Sri, "ReTra: Reinforcement based Traffic Load Balancer in Fog based Network," </a:t>
            </a:r>
            <a:r>
              <a:rPr i="1"/>
              <a:t>2019 10th International Conference on Computing, Communication and Networking Technologies (ICCCNT)</a:t>
            </a:r>
            <a:r>
              <a:t>, 2019, pp. 1-6</a:t>
            </a:r>
          </a:p>
          <a:p>
            <a:pPr marL="285750" indent="-285750">
              <a:buSzPct val="100000"/>
              <a:buChar char="➢"/>
              <a:defRPr>
                <a:solidFill>
                  <a:srgbClr val="333A40"/>
                </a:solidFill>
                <a:latin typeface="Times New Roman"/>
                <a:ea typeface="Times New Roman"/>
                <a:cs typeface="Times New Roman"/>
                <a:sym typeface="Times New Roman"/>
              </a:defRPr>
            </a:pPr>
            <a:r>
              <a:t>W. Bai and C. Qian, "Deep Reinforcement Learning for Joint Offloading and Resource Allocation in Fog Computing," </a:t>
            </a:r>
            <a:r>
              <a:rPr i="1"/>
              <a:t>2021 IEEE 12th International Conference on Software Engineering and Service Science (ICSESS)</a:t>
            </a:r>
            <a:r>
              <a:t>, 2021, pp. 131-134</a:t>
            </a:r>
            <a:endParaRPr sz="2400">
              <a:latin typeface="Lato"/>
              <a:ea typeface="Lato"/>
              <a:cs typeface="Lato"/>
              <a:sym typeface="Lato"/>
            </a:endParaRPr>
          </a:p>
          <a:p>
            <a:pPr marL="285750" indent="-285750">
              <a:buSzPct val="100000"/>
              <a:buChar char="➢"/>
              <a:defRPr sz="1600">
                <a:solidFill>
                  <a:srgbClr val="13171A"/>
                </a:solidFill>
                <a:latin typeface="Times New Roman"/>
                <a:ea typeface="Times New Roman"/>
                <a:cs typeface="Times New Roman"/>
                <a:sym typeface="Times New Roman"/>
              </a:defRPr>
            </a:pPr>
            <a:endParaRPr sz="2400">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645225" y="2762724"/>
            <a:ext cx="6736499" cy="1159801"/>
          </a:xfrm>
          <a:prstGeom prst="rect">
            <a:avLst/>
          </a:prstGeom>
        </p:spPr>
        <p:txBody>
          <a:bodyPr/>
          <a:lstStyle/>
          <a:p>
            <a:r>
              <a:t>Thank You</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106;p14"/>
          <p:cNvSpPr txBox="1">
            <a:spLocks noGrp="1"/>
          </p:cNvSpPr>
          <p:nvPr>
            <p:ph type="sldNum" sz="quarter" idx="2"/>
          </p:nvPr>
        </p:nvSpPr>
        <p:spPr>
          <a:xfrm>
            <a:off x="8741904" y="4696933"/>
            <a:ext cx="287372" cy="38605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45" name="Google Shape;103;p14"/>
          <p:cNvSpPr txBox="1">
            <a:spLocks noGrp="1"/>
          </p:cNvSpPr>
          <p:nvPr>
            <p:ph type="body" sz="quarter" idx="4294967295"/>
          </p:nvPr>
        </p:nvSpPr>
        <p:spPr>
          <a:xfrm>
            <a:off x="2504320" y="628505"/>
            <a:ext cx="5378371" cy="636575"/>
          </a:xfrm>
          <a:prstGeom prst="rect">
            <a:avLst/>
          </a:prstGeom>
        </p:spPr>
        <p:txBody>
          <a:bodyPr>
            <a:normAutofit/>
          </a:bodyPr>
          <a:lstStyle>
            <a:lvl1pPr marL="0" indent="0" defTabSz="667512">
              <a:spcBef>
                <a:spcPts val="400"/>
              </a:spcBef>
              <a:buSzTx/>
              <a:buNone/>
              <a:defRPr sz="2920">
                <a:solidFill>
                  <a:schemeClr val="accent1"/>
                </a:solidFill>
              </a:defRPr>
            </a:lvl1pPr>
          </a:lstStyle>
          <a:p>
            <a:r>
              <a:rPr b="1" dirty="0"/>
              <a:t>Problem Statement</a:t>
            </a:r>
          </a:p>
        </p:txBody>
      </p:sp>
      <p:sp>
        <p:nvSpPr>
          <p:cNvPr id="46" name="Google Shape;104;p14"/>
          <p:cNvSpPr txBox="1"/>
          <p:nvPr/>
        </p:nvSpPr>
        <p:spPr>
          <a:xfrm>
            <a:off x="1043607" y="1798264"/>
            <a:ext cx="7529492" cy="1995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a:defRPr sz="2400">
                <a:solidFill>
                  <a:srgbClr val="13171A"/>
                </a:solidFill>
                <a:latin typeface="Times New Roman"/>
                <a:ea typeface="Times New Roman"/>
                <a:cs typeface="Times New Roman"/>
                <a:sym typeface="Times New Roman"/>
              </a:defRPr>
            </a:lvl1pPr>
          </a:lstStyle>
          <a:p>
            <a:r>
              <a:t>To design and implement an effective distributed load balancing algorithm in a fog network.</a:t>
            </a:r>
          </a:p>
        </p:txBody>
      </p:sp>
      <p:grpSp>
        <p:nvGrpSpPr>
          <p:cNvPr id="51" name="Google Shape;1387;p48"/>
          <p:cNvGrpSpPr/>
          <p:nvPr/>
        </p:nvGrpSpPr>
        <p:grpSpPr>
          <a:xfrm>
            <a:off x="2058581" y="797372"/>
            <a:ext cx="445739" cy="442951"/>
            <a:chOff x="0" y="0"/>
            <a:chExt cx="445738" cy="442949"/>
          </a:xfrm>
        </p:grpSpPr>
        <p:sp>
          <p:nvSpPr>
            <p:cNvPr id="47" name="Google Shape;1388;p48"/>
            <p:cNvSpPr/>
            <p:nvPr/>
          </p:nvSpPr>
          <p:spPr>
            <a:xfrm>
              <a:off x="-1" y="-1"/>
              <a:ext cx="445739" cy="303918"/>
            </a:xfrm>
            <a:custGeom>
              <a:avLst/>
              <a:gdLst/>
              <a:ahLst/>
              <a:cxnLst>
                <a:cxn ang="0">
                  <a:pos x="wd2" y="hd2"/>
                </a:cxn>
                <a:cxn ang="5400000">
                  <a:pos x="wd2" y="hd2"/>
                </a:cxn>
                <a:cxn ang="10800000">
                  <a:pos x="wd2" y="hd2"/>
                </a:cxn>
                <a:cxn ang="16200000">
                  <a:pos x="wd2" y="hd2"/>
                </a:cxn>
              </a:cxnLst>
              <a:rect l="0" t="0" r="r" b="b"/>
              <a:pathLst>
                <a:path w="21600" h="21600" extrusionOk="0">
                  <a:moveTo>
                    <a:pt x="20570" y="21600"/>
                  </a:moveTo>
                  <a:cubicBezTo>
                    <a:pt x="0" y="21600"/>
                    <a:pt x="0" y="21600"/>
                    <a:pt x="0" y="21600"/>
                  </a:cubicBezTo>
                  <a:cubicBezTo>
                    <a:pt x="0" y="1512"/>
                    <a:pt x="0" y="1512"/>
                    <a:pt x="0" y="1512"/>
                  </a:cubicBezTo>
                  <a:cubicBezTo>
                    <a:pt x="0" y="648"/>
                    <a:pt x="441" y="0"/>
                    <a:pt x="1030" y="0"/>
                  </a:cubicBezTo>
                  <a:cubicBezTo>
                    <a:pt x="20570" y="0"/>
                    <a:pt x="20570" y="0"/>
                    <a:pt x="20570" y="0"/>
                  </a:cubicBezTo>
                  <a:cubicBezTo>
                    <a:pt x="21129" y="0"/>
                    <a:pt x="21600" y="648"/>
                    <a:pt x="21600" y="1512"/>
                  </a:cubicBezTo>
                  <a:cubicBezTo>
                    <a:pt x="21600" y="20088"/>
                    <a:pt x="21600" y="20088"/>
                    <a:pt x="21600" y="20088"/>
                  </a:cubicBezTo>
                  <a:cubicBezTo>
                    <a:pt x="21600" y="20909"/>
                    <a:pt x="21129" y="21600"/>
                    <a:pt x="20570" y="21600"/>
                  </a:cubicBezTo>
                  <a:close/>
                </a:path>
              </a:pathLst>
            </a:custGeom>
            <a:solidFill>
              <a:srgbClr val="CCCCCC"/>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48" name="Google Shape;1389;p48"/>
            <p:cNvSpPr/>
            <p:nvPr/>
          </p:nvSpPr>
          <p:spPr>
            <a:xfrm>
              <a:off x="0" y="303916"/>
              <a:ext cx="262365" cy="7289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21600" y="0"/>
                  </a:lnTo>
                  <a:lnTo>
                    <a:pt x="21600" y="21600"/>
                  </a:lnTo>
                  <a:close/>
                </a:path>
              </a:pathLst>
            </a:custGeom>
            <a:solidFill>
              <a:srgbClr val="999999"/>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49" name="Google Shape;1390;p48"/>
            <p:cNvSpPr/>
            <p:nvPr/>
          </p:nvSpPr>
          <p:spPr>
            <a:xfrm>
              <a:off x="98327" y="331164"/>
              <a:ext cx="164037" cy="456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lnTo>
                    <a:pt x="0" y="21600"/>
                  </a:lnTo>
                  <a:close/>
                </a:path>
              </a:pathLst>
            </a:custGeom>
            <a:solidFill>
              <a:srgbClr val="CCCCCC"/>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sp>
          <p:nvSpPr>
            <p:cNvPr id="50" name="Google Shape;1391;p48"/>
            <p:cNvSpPr/>
            <p:nvPr/>
          </p:nvSpPr>
          <p:spPr>
            <a:xfrm>
              <a:off x="98327" y="376810"/>
              <a:ext cx="82020" cy="6614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21600" y="0"/>
                  </a:lnTo>
                  <a:lnTo>
                    <a:pt x="21600" y="21600"/>
                  </a:lnTo>
                </a:path>
              </a:pathLst>
            </a:custGeom>
            <a:solidFill>
              <a:srgbClr val="999999"/>
            </a:solidFill>
            <a:ln w="12700" cap="flat">
              <a:noFill/>
              <a:miter lim="400000"/>
            </a:ln>
            <a:effectLst/>
          </p:spPr>
          <p:txBody>
            <a:bodyPr wrap="square" lIns="45719" tIns="45719" rIns="45719" bIns="45719" numCol="1" anchor="t">
              <a:noAutofit/>
            </a:bodyPr>
            <a:lstStyle/>
            <a:p>
              <a:pPr>
                <a:defRPr>
                  <a:latin typeface="Calibri"/>
                  <a:ea typeface="Calibri"/>
                  <a:cs typeface="Calibri"/>
                  <a:sym typeface="Calibri"/>
                </a:defRPr>
              </a:pPr>
              <a:endParaRP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0AA89D-D31E-4826-AE02-4C3EA210CC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lang="en"/>
          </a:p>
        </p:txBody>
      </p:sp>
      <p:pic>
        <p:nvPicPr>
          <p:cNvPr id="6" name="Picture 5">
            <a:extLst>
              <a:ext uri="{FF2B5EF4-FFF2-40B4-BE49-F238E27FC236}">
                <a16:creationId xmlns:a16="http://schemas.microsoft.com/office/drawing/2014/main" id="{1182B25A-6D53-4839-949A-9D4223565441}"/>
              </a:ext>
            </a:extLst>
          </p:cNvPr>
          <p:cNvPicPr>
            <a:picLocks noChangeAspect="1"/>
          </p:cNvPicPr>
          <p:nvPr/>
        </p:nvPicPr>
        <p:blipFill>
          <a:blip r:embed="rId2"/>
          <a:stretch>
            <a:fillRect/>
          </a:stretch>
        </p:blipFill>
        <p:spPr>
          <a:xfrm>
            <a:off x="2411760" y="830428"/>
            <a:ext cx="4195068" cy="4180005"/>
          </a:xfrm>
          <a:prstGeom prst="rect">
            <a:avLst/>
          </a:prstGeom>
        </p:spPr>
      </p:pic>
      <p:sp>
        <p:nvSpPr>
          <p:cNvPr id="7" name="Google Shape;103;p14">
            <a:extLst>
              <a:ext uri="{FF2B5EF4-FFF2-40B4-BE49-F238E27FC236}">
                <a16:creationId xmlns:a16="http://schemas.microsoft.com/office/drawing/2014/main" id="{A4EEEB51-2C8E-4C39-9FAA-AF5A10928F9C}"/>
              </a:ext>
            </a:extLst>
          </p:cNvPr>
          <p:cNvSpPr txBox="1">
            <a:spLocks/>
          </p:cNvSpPr>
          <p:nvPr/>
        </p:nvSpPr>
        <p:spPr>
          <a:xfrm>
            <a:off x="2277195" y="0"/>
            <a:ext cx="5378370" cy="636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6"/>
              </a:buClr>
              <a:buSzPts val="24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0" indent="0">
              <a:buFont typeface="Lato"/>
              <a:buNone/>
            </a:pPr>
            <a:r>
              <a:rPr lang="en-IN" b="1" dirty="0">
                <a:solidFill>
                  <a:schemeClr val="accent2">
                    <a:lumMod val="50000"/>
                  </a:schemeClr>
                </a:solidFill>
              </a:rPr>
              <a:t>Problem Statement Description</a:t>
            </a:r>
          </a:p>
        </p:txBody>
      </p:sp>
      <p:grpSp>
        <p:nvGrpSpPr>
          <p:cNvPr id="8" name="Google Shape;1387;p48">
            <a:extLst>
              <a:ext uri="{FF2B5EF4-FFF2-40B4-BE49-F238E27FC236}">
                <a16:creationId xmlns:a16="http://schemas.microsoft.com/office/drawing/2014/main" id="{E24F6FD7-5C4A-42EB-89D9-488D9A0B0FAA}"/>
              </a:ext>
            </a:extLst>
          </p:cNvPr>
          <p:cNvGrpSpPr/>
          <p:nvPr/>
        </p:nvGrpSpPr>
        <p:grpSpPr>
          <a:xfrm>
            <a:off x="1903465" y="193623"/>
            <a:ext cx="373730" cy="442950"/>
            <a:chOff x="1442627" y="5710929"/>
            <a:chExt cx="594318" cy="590600"/>
          </a:xfrm>
        </p:grpSpPr>
        <p:sp>
          <p:nvSpPr>
            <p:cNvPr id="9" name="Google Shape;1388;p48">
              <a:extLst>
                <a:ext uri="{FF2B5EF4-FFF2-40B4-BE49-F238E27FC236}">
                  <a16:creationId xmlns:a16="http://schemas.microsoft.com/office/drawing/2014/main" id="{AB7306F1-DFC1-4193-9DAD-A77CB3A08FE2}"/>
                </a:ext>
              </a:extLst>
            </p:cNvPr>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389;p48">
              <a:extLst>
                <a:ext uri="{FF2B5EF4-FFF2-40B4-BE49-F238E27FC236}">
                  <a16:creationId xmlns:a16="http://schemas.microsoft.com/office/drawing/2014/main" id="{168CA857-A905-449D-A32A-10AA2536C9AF}"/>
                </a:ext>
              </a:extLst>
            </p:cNvPr>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390;p48">
              <a:extLst>
                <a:ext uri="{FF2B5EF4-FFF2-40B4-BE49-F238E27FC236}">
                  <a16:creationId xmlns:a16="http://schemas.microsoft.com/office/drawing/2014/main" id="{6AB30B9D-CA65-4B58-81B1-36BE54452619}"/>
                </a:ext>
              </a:extLst>
            </p:cNvPr>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91;p48">
              <a:extLst>
                <a:ext uri="{FF2B5EF4-FFF2-40B4-BE49-F238E27FC236}">
                  <a16:creationId xmlns:a16="http://schemas.microsoft.com/office/drawing/2014/main" id="{A8935C06-DF22-409D-9BDA-E6660F964487}"/>
                </a:ext>
              </a:extLst>
            </p:cNvPr>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696137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103" name="Google Shape;103;p14"/>
          <p:cNvSpPr txBox="1">
            <a:spLocks noGrp="1"/>
          </p:cNvSpPr>
          <p:nvPr>
            <p:ph type="subTitle" idx="4294967295"/>
          </p:nvPr>
        </p:nvSpPr>
        <p:spPr>
          <a:xfrm>
            <a:off x="3563888" y="69237"/>
            <a:ext cx="2428892" cy="784225"/>
          </a:xfrm>
          <a:prstGeom prst="rect">
            <a:avLst/>
          </a:prstGeom>
        </p:spPr>
        <p:txBody>
          <a:bodyPr spcFirstLastPara="1" wrap="square" lIns="91425" tIns="91425" rIns="91425" bIns="91425" anchor="t" anchorCtr="0">
            <a:noAutofit/>
          </a:bodyPr>
          <a:lstStyle/>
          <a:p>
            <a:pPr marL="0" indent="0">
              <a:buNone/>
            </a:pPr>
            <a:r>
              <a:rPr lang="en-US" sz="3200" b="1" dirty="0">
                <a:solidFill>
                  <a:schemeClr val="accent2">
                    <a:lumMod val="50000"/>
                  </a:schemeClr>
                </a:solidFill>
              </a:rPr>
              <a:t>Motivation</a:t>
            </a:r>
            <a:endParaRPr sz="3200" b="1" dirty="0">
              <a:solidFill>
                <a:schemeClr val="accent2">
                  <a:lumMod val="50000"/>
                </a:schemeClr>
              </a:solidFill>
            </a:endParaRPr>
          </a:p>
        </p:txBody>
      </p:sp>
      <p:sp>
        <p:nvSpPr>
          <p:cNvPr id="104" name="Google Shape;104;p14"/>
          <p:cNvSpPr txBox="1">
            <a:spLocks noGrp="1"/>
          </p:cNvSpPr>
          <p:nvPr>
            <p:ph type="body" idx="4294967295"/>
          </p:nvPr>
        </p:nvSpPr>
        <p:spPr>
          <a:xfrm>
            <a:off x="467544" y="760721"/>
            <a:ext cx="8465391" cy="4188461"/>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sz="1600" dirty="0">
                <a:solidFill>
                  <a:schemeClr val="tx2">
                    <a:lumMod val="10000"/>
                  </a:schemeClr>
                </a:solidFill>
                <a:latin typeface="Times New Roman" panose="02020603050405020304" pitchFamily="18" charset="0"/>
                <a:cs typeface="Times New Roman" panose="02020603050405020304" pitchFamily="18" charset="0"/>
              </a:rPr>
              <a:t>The advancement in computing and wireless technologies has led to increase in the use of  IoT(Internet of Things) devices.</a:t>
            </a:r>
          </a:p>
          <a:p>
            <a:pPr marL="76200" indent="0">
              <a:buNone/>
            </a:pPr>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solidFill>
                  <a:schemeClr val="tx2">
                    <a:lumMod val="10000"/>
                  </a:schemeClr>
                </a:solidFill>
                <a:latin typeface="Times New Roman" panose="02020603050405020304" pitchFamily="18" charset="0"/>
                <a:cs typeface="Times New Roman" panose="02020603050405020304" pitchFamily="18" charset="0"/>
              </a:rPr>
              <a:t>Cloud server’s are distributed across geographically different data centers. Critical applications such as emergency responses, medical responses which require immediate replies cannot depend on cloud so we have to bring the computation closer to the end devices.</a:t>
            </a:r>
          </a:p>
          <a:p>
            <a:pPr marL="76200" indent="0">
              <a:buNone/>
            </a:pPr>
            <a:endParaRPr lang="en-US" sz="1600" dirty="0">
              <a:solidFill>
                <a:schemeClr val="tx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solidFill>
                  <a:schemeClr val="tx2">
                    <a:lumMod val="10000"/>
                  </a:schemeClr>
                </a:solidFill>
                <a:latin typeface="Times New Roman" panose="02020603050405020304" pitchFamily="18" charset="0"/>
                <a:cs typeface="Times New Roman" panose="02020603050405020304" pitchFamily="18" charset="0"/>
              </a:rPr>
              <a:t>Fog computing is an alternative solution to minimize end-to-end latency which occurs due to large distances.</a:t>
            </a:r>
          </a:p>
          <a:p>
            <a:pPr marL="76200" indent="0">
              <a:buNone/>
            </a:pPr>
            <a:endParaRPr lang="en-IN" sz="1600" dirty="0">
              <a:solidFill>
                <a:schemeClr val="tx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a:solidFill>
                  <a:schemeClr val="tx2">
                    <a:lumMod val="10000"/>
                  </a:schemeClr>
                </a:solidFill>
                <a:latin typeface="Times New Roman" panose="02020603050405020304" pitchFamily="18" charset="0"/>
                <a:cs typeface="Times New Roman" panose="02020603050405020304" pitchFamily="18" charset="0"/>
              </a:rPr>
              <a:t>Fog network faces some challenges: if large amount of data is being processed in the fog network it leads to the overloading of the fog node.</a:t>
            </a:r>
          </a:p>
          <a:p>
            <a:pPr marL="76200" indent="0">
              <a:buNone/>
            </a:pPr>
            <a:endParaRPr lang="en-IN" sz="1600" dirty="0">
              <a:solidFill>
                <a:schemeClr val="tx2">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solidFill>
                  <a:schemeClr val="tx2">
                    <a:lumMod val="10000"/>
                  </a:schemeClr>
                </a:solidFill>
                <a:latin typeface="Times New Roman" panose="02020603050405020304" pitchFamily="18" charset="0"/>
                <a:cs typeface="Times New Roman" panose="02020603050405020304" pitchFamily="18" charset="0"/>
              </a:rPr>
              <a:t>Therefore it is necessary to offload the requests and distribute the load on each fog node.</a:t>
            </a:r>
            <a:endParaRPr lang="en-IN" sz="1600"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2" name="Google Shape;1224;p48"/>
          <p:cNvGrpSpPr/>
          <p:nvPr/>
        </p:nvGrpSpPr>
        <p:grpSpPr>
          <a:xfrm>
            <a:off x="3118120" y="295045"/>
            <a:ext cx="445768" cy="445697"/>
            <a:chOff x="1674084" y="3214987"/>
            <a:chExt cx="720142" cy="720027"/>
          </a:xfrm>
        </p:grpSpPr>
        <p:sp>
          <p:nvSpPr>
            <p:cNvPr id="6" name="Google Shape;1225;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26;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227;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28;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229;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230;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231;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32;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233;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234;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35;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36;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58145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103" name="Google Shape;103;p14"/>
          <p:cNvSpPr txBox="1">
            <a:spLocks noGrp="1"/>
          </p:cNvSpPr>
          <p:nvPr>
            <p:ph type="subTitle" idx="4294967295"/>
          </p:nvPr>
        </p:nvSpPr>
        <p:spPr>
          <a:xfrm>
            <a:off x="3563888" y="20057"/>
            <a:ext cx="2428892" cy="784225"/>
          </a:xfrm>
          <a:prstGeom prst="rect">
            <a:avLst/>
          </a:prstGeom>
        </p:spPr>
        <p:txBody>
          <a:bodyPr spcFirstLastPara="1" wrap="square" lIns="91425" tIns="91425" rIns="91425" bIns="91425" anchor="t" anchorCtr="0">
            <a:noAutofit/>
          </a:bodyPr>
          <a:lstStyle/>
          <a:p>
            <a:pPr marL="0" indent="0">
              <a:buNone/>
            </a:pPr>
            <a:r>
              <a:rPr lang="en-US" sz="3200" b="1" dirty="0">
                <a:solidFill>
                  <a:schemeClr val="accent2">
                    <a:lumMod val="50000"/>
                  </a:schemeClr>
                </a:solidFill>
              </a:rPr>
              <a:t>Objectives</a:t>
            </a:r>
            <a:endParaRPr sz="3200" b="1" dirty="0">
              <a:solidFill>
                <a:schemeClr val="accent2">
                  <a:lumMod val="50000"/>
                </a:schemeClr>
              </a:solidFill>
            </a:endParaRPr>
          </a:p>
        </p:txBody>
      </p:sp>
      <p:sp>
        <p:nvSpPr>
          <p:cNvPr id="104" name="Google Shape;104;p14"/>
          <p:cNvSpPr txBox="1">
            <a:spLocks noGrp="1"/>
          </p:cNvSpPr>
          <p:nvPr>
            <p:ph type="body" idx="4294967295"/>
          </p:nvPr>
        </p:nvSpPr>
        <p:spPr>
          <a:xfrm>
            <a:off x="500034" y="1000114"/>
            <a:ext cx="8358246" cy="3643338"/>
          </a:xfrm>
          <a:prstGeom prst="rect">
            <a:avLst/>
          </a:prstGeom>
        </p:spPr>
        <p:txBody>
          <a:bodyPr spcFirstLastPara="1" wrap="square" lIns="91425" tIns="91425" rIns="91425" bIns="91425" anchor="t" anchorCtr="0">
            <a:noAutofit/>
          </a:bodyPr>
          <a:lstStyle/>
          <a:p>
            <a:pPr algn="just"/>
            <a:r>
              <a:rPr lang="en-IN" dirty="0">
                <a:solidFill>
                  <a:schemeClr val="tx2">
                    <a:lumMod val="10000"/>
                  </a:schemeClr>
                </a:solidFill>
                <a:latin typeface="Times New Roman" panose="02020603050405020304" pitchFamily="18" charset="0"/>
                <a:cs typeface="Times New Roman" panose="02020603050405020304" pitchFamily="18" charset="0"/>
              </a:rPr>
              <a:t>To </a:t>
            </a:r>
            <a:r>
              <a:rPr lang="en-US" dirty="0">
                <a:solidFill>
                  <a:schemeClr val="tx2">
                    <a:lumMod val="10000"/>
                  </a:schemeClr>
                </a:solidFill>
                <a:latin typeface="Times New Roman" panose="02020603050405020304" pitchFamily="18" charset="0"/>
                <a:cs typeface="Times New Roman" panose="02020603050405020304" pitchFamily="18" charset="0"/>
              </a:rPr>
              <a:t>minimize overloading of fog nodes.</a:t>
            </a:r>
          </a:p>
          <a:p>
            <a:pPr algn="just"/>
            <a:r>
              <a:rPr lang="en-US" dirty="0">
                <a:solidFill>
                  <a:schemeClr val="tx2">
                    <a:lumMod val="10000"/>
                  </a:schemeClr>
                </a:solidFill>
                <a:latin typeface="Times New Roman" panose="02020603050405020304" pitchFamily="18" charset="0"/>
                <a:cs typeface="Times New Roman" panose="02020603050405020304" pitchFamily="18" charset="0"/>
              </a:rPr>
              <a:t>To make an effective </a:t>
            </a:r>
            <a:r>
              <a:rPr lang="en-IN" dirty="0">
                <a:solidFill>
                  <a:schemeClr val="tx2">
                    <a:lumMod val="10000"/>
                  </a:schemeClr>
                </a:solidFill>
                <a:latin typeface="Times New Roman" panose="02020603050405020304" pitchFamily="18" charset="0"/>
                <a:cs typeface="Times New Roman" panose="02020603050405020304" pitchFamily="18" charset="0"/>
              </a:rPr>
              <a:t>dynamic </a:t>
            </a:r>
            <a:r>
              <a:rPr lang="en-US" dirty="0">
                <a:solidFill>
                  <a:schemeClr val="tx2">
                    <a:lumMod val="10000"/>
                  </a:schemeClr>
                </a:solidFill>
                <a:latin typeface="Times New Roman" panose="02020603050405020304" pitchFamily="18" charset="0"/>
                <a:cs typeface="Times New Roman" panose="02020603050405020304" pitchFamily="18" charset="0"/>
              </a:rPr>
              <a:t>offloading decisions. </a:t>
            </a:r>
          </a:p>
          <a:p>
            <a:pPr algn="just"/>
            <a:r>
              <a:rPr lang="en-US" dirty="0">
                <a:solidFill>
                  <a:schemeClr val="tx2">
                    <a:lumMod val="10000"/>
                  </a:schemeClr>
                </a:solidFill>
                <a:latin typeface="Times New Roman" panose="02020603050405020304" pitchFamily="18" charset="0"/>
                <a:cs typeface="Times New Roman" panose="02020603050405020304" pitchFamily="18" charset="0"/>
              </a:rPr>
              <a:t>To determine the number of tasks to be offloaded.</a:t>
            </a:r>
          </a:p>
          <a:p>
            <a:pPr algn="just"/>
            <a:r>
              <a:rPr lang="en-IN" dirty="0">
                <a:solidFill>
                  <a:schemeClr val="tx2">
                    <a:lumMod val="10000"/>
                  </a:schemeClr>
                </a:solidFill>
                <a:latin typeface="Times New Roman" panose="02020603050405020304" pitchFamily="18" charset="0"/>
                <a:cs typeface="Times New Roman" panose="02020603050405020304" pitchFamily="18" charset="0"/>
              </a:rPr>
              <a:t>To </a:t>
            </a:r>
            <a:r>
              <a:rPr lang="en-US" dirty="0">
                <a:solidFill>
                  <a:schemeClr val="tx2">
                    <a:lumMod val="10000"/>
                  </a:schemeClr>
                </a:solidFill>
                <a:latin typeface="Times New Roman" panose="02020603050405020304" pitchFamily="18" charset="0"/>
                <a:cs typeface="Times New Roman" panose="02020603050405020304" pitchFamily="18" charset="0"/>
              </a:rPr>
              <a:t>minimize</a:t>
            </a:r>
            <a:r>
              <a:rPr lang="en-IN" dirty="0">
                <a:solidFill>
                  <a:schemeClr val="tx2">
                    <a:lumMod val="10000"/>
                  </a:schemeClr>
                </a:solidFill>
                <a:latin typeface="Times New Roman" panose="02020603050405020304" pitchFamily="18" charset="0"/>
                <a:cs typeface="Times New Roman" panose="02020603050405020304" pitchFamily="18" charset="0"/>
              </a:rPr>
              <a:t> </a:t>
            </a:r>
            <a:r>
              <a:rPr lang="en-US" dirty="0">
                <a:solidFill>
                  <a:schemeClr val="tx2">
                    <a:lumMod val="10000"/>
                  </a:schemeClr>
                </a:solidFill>
                <a:latin typeface="Times New Roman" panose="02020603050405020304" pitchFamily="18" charset="0"/>
                <a:cs typeface="Times New Roman" panose="02020603050405020304" pitchFamily="18" charset="0"/>
              </a:rPr>
              <a:t>request processing time and hence its latency.</a:t>
            </a:r>
          </a:p>
          <a:p>
            <a:pPr algn="just"/>
            <a:endParaRPr lang="en-IN" sz="2000" dirty="0">
              <a:solidFill>
                <a:schemeClr val="tx1">
                  <a:lumMod val="75000"/>
                </a:schemeClr>
              </a:solidFill>
              <a:latin typeface="Times New Roman" pitchFamily="18" charset="0"/>
              <a:cs typeface="Times New Roman" pitchFamily="18" charset="0"/>
            </a:endParaRPr>
          </a:p>
        </p:txBody>
      </p:sp>
      <p:grpSp>
        <p:nvGrpSpPr>
          <p:cNvPr id="2" name="Google Shape;1224;p48"/>
          <p:cNvGrpSpPr/>
          <p:nvPr/>
        </p:nvGrpSpPr>
        <p:grpSpPr>
          <a:xfrm>
            <a:off x="3059832" y="233653"/>
            <a:ext cx="445768" cy="445697"/>
            <a:chOff x="1674084" y="3214987"/>
            <a:chExt cx="720142" cy="720027"/>
          </a:xfrm>
        </p:grpSpPr>
        <p:sp>
          <p:nvSpPr>
            <p:cNvPr id="6" name="Google Shape;1225;p4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 name="Google Shape;1226;p4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1227;p4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28;p4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229;p4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230;p4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231;p4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32;p4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233;p4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234;p4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235;p4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236;p4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80352-7465-465A-B963-B53838CA4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sp>
        <p:nvSpPr>
          <p:cNvPr id="5" name="TextBox 4">
            <a:extLst>
              <a:ext uri="{FF2B5EF4-FFF2-40B4-BE49-F238E27FC236}">
                <a16:creationId xmlns:a16="http://schemas.microsoft.com/office/drawing/2014/main" id="{5A02B94C-0C89-4991-9A8E-BE2FB0FDAF75}"/>
              </a:ext>
            </a:extLst>
          </p:cNvPr>
          <p:cNvSpPr txBox="1"/>
          <p:nvPr/>
        </p:nvSpPr>
        <p:spPr>
          <a:xfrm>
            <a:off x="3275856" y="44987"/>
            <a:ext cx="4572000" cy="523220"/>
          </a:xfrm>
          <a:prstGeom prst="rect">
            <a:avLst/>
          </a:prstGeom>
          <a:noFill/>
        </p:spPr>
        <p:txBody>
          <a:bodyPr wrap="square">
            <a:spAutoFit/>
          </a:bodyPr>
          <a:lstStyle/>
          <a:p>
            <a:pPr marL="0" indent="0">
              <a:buNone/>
            </a:pPr>
            <a:r>
              <a:rPr lang="en-US" sz="2800" b="1" dirty="0">
                <a:solidFill>
                  <a:schemeClr val="accent2">
                    <a:lumMod val="50000"/>
                  </a:schemeClr>
                </a:solidFill>
              </a:rPr>
              <a:t>Literature Survey</a:t>
            </a:r>
          </a:p>
        </p:txBody>
      </p:sp>
      <p:sp>
        <p:nvSpPr>
          <p:cNvPr id="8" name="TextBox 7">
            <a:extLst>
              <a:ext uri="{FF2B5EF4-FFF2-40B4-BE49-F238E27FC236}">
                <a16:creationId xmlns:a16="http://schemas.microsoft.com/office/drawing/2014/main" id="{B623B69C-5B20-4CF8-9F79-824A3340F9A2}"/>
              </a:ext>
            </a:extLst>
          </p:cNvPr>
          <p:cNvSpPr txBox="1"/>
          <p:nvPr/>
        </p:nvSpPr>
        <p:spPr>
          <a:xfrm>
            <a:off x="228660" y="752709"/>
            <a:ext cx="8686679" cy="1815882"/>
          </a:xfrm>
          <a:prstGeom prst="rect">
            <a:avLst/>
          </a:prstGeom>
          <a:noFill/>
        </p:spPr>
        <p:txBody>
          <a:bodyPr wrap="square" rtlCol="0">
            <a:spAutoFit/>
          </a:bodyPr>
          <a:lstStyle/>
          <a:p>
            <a:pPr marL="342900" indent="-342900">
              <a:buAutoNum type="arabicPeriod"/>
            </a:pPr>
            <a:r>
              <a:rPr lang="en-IN" b="1" dirty="0">
                <a:solidFill>
                  <a:schemeClr val="tx2">
                    <a:lumMod val="10000"/>
                  </a:schemeClr>
                </a:solidFill>
                <a:latin typeface="Times New Roman" panose="02020603050405020304" pitchFamily="18" charset="0"/>
                <a:cs typeface="Times New Roman" panose="02020603050405020304" pitchFamily="18" charset="0"/>
              </a:rPr>
              <a:t>Paper Name</a:t>
            </a:r>
            <a:r>
              <a:rPr lang="en-IN" b="1" dirty="0">
                <a:solidFill>
                  <a:schemeClr val="tx2">
                    <a:lumMod val="50000"/>
                  </a:schemeClr>
                </a:solidFill>
                <a:latin typeface="Times New Roman" panose="02020603050405020304" pitchFamily="18" charset="0"/>
                <a:cs typeface="Times New Roman" panose="02020603050405020304" pitchFamily="18" charset="0"/>
              </a:rPr>
              <a:t>: </a:t>
            </a:r>
            <a:r>
              <a:rPr lang="en-US" dirty="0">
                <a:solidFill>
                  <a:schemeClr val="tx2">
                    <a:lumMod val="50000"/>
                  </a:schemeClr>
                </a:solidFill>
                <a:latin typeface="Times New Roman" panose="02020603050405020304" pitchFamily="18" charset="0"/>
                <a:cs typeface="Times New Roman" panose="02020603050405020304" pitchFamily="18" charset="0"/>
              </a:rPr>
              <a:t>Survey of Fog Computing: Fundamental, Network Applications, and Research Challenge</a:t>
            </a: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b="1" dirty="0">
                <a:solidFill>
                  <a:schemeClr val="tx2">
                    <a:lumMod val="50000"/>
                  </a:schemeClr>
                </a:solidFill>
                <a:latin typeface="Times New Roman" panose="02020603050405020304" pitchFamily="18" charset="0"/>
                <a:cs typeface="Times New Roman" panose="02020603050405020304" pitchFamily="18" charset="0"/>
              </a:rPr>
              <a:t>        Authors: </a:t>
            </a:r>
            <a:r>
              <a:rPr lang="en-IN" dirty="0" err="1">
                <a:solidFill>
                  <a:schemeClr val="tx2">
                    <a:lumMod val="50000"/>
                  </a:schemeClr>
                </a:solidFill>
                <a:latin typeface="Times New Roman" panose="02020603050405020304" pitchFamily="18" charset="0"/>
                <a:cs typeface="Times New Roman" panose="02020603050405020304" pitchFamily="18" charset="0"/>
              </a:rPr>
              <a:t>Mithun</a:t>
            </a:r>
            <a:r>
              <a:rPr lang="en-IN" dirty="0">
                <a:solidFill>
                  <a:schemeClr val="tx2">
                    <a:lumMod val="50000"/>
                  </a:schemeClr>
                </a:solidFill>
                <a:latin typeface="Times New Roman" panose="02020603050405020304" pitchFamily="18" charset="0"/>
                <a:cs typeface="Times New Roman" panose="02020603050405020304" pitchFamily="18" charset="0"/>
              </a:rPr>
              <a:t> Mukherjee, Lei Shu, Di Wang</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b="1" dirty="0">
                <a:solidFill>
                  <a:schemeClr val="tx2">
                    <a:lumMod val="50000"/>
                  </a:schemeClr>
                </a:solidFill>
                <a:latin typeface="Times New Roman" panose="02020603050405020304" pitchFamily="18" charset="0"/>
                <a:cs typeface="Times New Roman" panose="02020603050405020304" pitchFamily="18" charset="0"/>
              </a:rPr>
              <a:t>        Published Date: </a:t>
            </a:r>
            <a:r>
              <a:rPr lang="en-US" dirty="0">
                <a:solidFill>
                  <a:schemeClr val="tx2">
                    <a:lumMod val="50000"/>
                  </a:schemeClr>
                </a:solidFill>
                <a:latin typeface="Times New Roman" panose="02020603050405020304" pitchFamily="18" charset="0"/>
                <a:cs typeface="Times New Roman" panose="02020603050405020304" pitchFamily="18" charset="0"/>
              </a:rPr>
              <a:t>2018</a:t>
            </a: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pPr algn="just"/>
            <a:r>
              <a:rPr lang="en-US" dirty="0">
                <a:solidFill>
                  <a:schemeClr val="tx2">
                    <a:lumMod val="50000"/>
                  </a:schemeClr>
                </a:solidFill>
                <a:latin typeface="Times New Roman" panose="02020603050405020304" pitchFamily="18" charset="0"/>
                <a:cs typeface="Times New Roman" panose="02020603050405020304" pitchFamily="18" charset="0"/>
              </a:rPr>
              <a:t>        </a:t>
            </a:r>
            <a:r>
              <a:rPr lang="en-US" b="1" dirty="0">
                <a:solidFill>
                  <a:schemeClr val="tx2">
                    <a:lumMod val="50000"/>
                  </a:schemeClr>
                </a:solidFill>
                <a:latin typeface="Times New Roman" panose="02020603050405020304" pitchFamily="18" charset="0"/>
                <a:cs typeface="Times New Roman" panose="02020603050405020304" pitchFamily="18" charset="0"/>
              </a:rPr>
              <a:t>Learning:</a:t>
            </a:r>
          </a:p>
          <a:p>
            <a:pPr algn="just"/>
            <a:endParaRPr lang="en-IN"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6" name="Google Shape;1014;p48">
            <a:extLst>
              <a:ext uri="{FF2B5EF4-FFF2-40B4-BE49-F238E27FC236}">
                <a16:creationId xmlns:a16="http://schemas.microsoft.com/office/drawing/2014/main" id="{ACC81761-5C4E-4E6C-87FA-7A7C25A9C8A5}"/>
              </a:ext>
            </a:extLst>
          </p:cNvPr>
          <p:cNvGrpSpPr/>
          <p:nvPr/>
        </p:nvGrpSpPr>
        <p:grpSpPr>
          <a:xfrm>
            <a:off x="2808527" y="66252"/>
            <a:ext cx="460705" cy="491455"/>
            <a:chOff x="9901824" y="937343"/>
            <a:chExt cx="744273" cy="793950"/>
          </a:xfrm>
        </p:grpSpPr>
        <p:grpSp>
          <p:nvGrpSpPr>
            <p:cNvPr id="7" name="Google Shape;1015;p48">
              <a:extLst>
                <a:ext uri="{FF2B5EF4-FFF2-40B4-BE49-F238E27FC236}">
                  <a16:creationId xmlns:a16="http://schemas.microsoft.com/office/drawing/2014/main" id="{A2057AEC-8B2A-4EB2-B9CE-40016262A4D5}"/>
                </a:ext>
              </a:extLst>
            </p:cNvPr>
            <p:cNvGrpSpPr/>
            <p:nvPr/>
          </p:nvGrpSpPr>
          <p:grpSpPr>
            <a:xfrm>
              <a:off x="9901824" y="937343"/>
              <a:ext cx="744273" cy="793950"/>
              <a:chOff x="9901824" y="937343"/>
              <a:chExt cx="744273" cy="793950"/>
            </a:xfrm>
          </p:grpSpPr>
          <p:sp>
            <p:nvSpPr>
              <p:cNvPr id="15" name="Google Shape;1016;p48">
                <a:extLst>
                  <a:ext uri="{FF2B5EF4-FFF2-40B4-BE49-F238E27FC236}">
                    <a16:creationId xmlns:a16="http://schemas.microsoft.com/office/drawing/2014/main" id="{46E8E49A-61DA-4CE9-8313-25BBAF4DAB9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17;p48">
                <a:extLst>
                  <a:ext uri="{FF2B5EF4-FFF2-40B4-BE49-F238E27FC236}">
                    <a16:creationId xmlns:a16="http://schemas.microsoft.com/office/drawing/2014/main" id="{838B6920-C861-4891-8218-D4D9FDDA932E}"/>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18;p48">
                <a:extLst>
                  <a:ext uri="{FF2B5EF4-FFF2-40B4-BE49-F238E27FC236}">
                    <a16:creationId xmlns:a16="http://schemas.microsoft.com/office/drawing/2014/main" id="{1B03E7E1-86C1-4F30-A5DB-C534AFA7290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19;p48">
                <a:extLst>
                  <a:ext uri="{FF2B5EF4-FFF2-40B4-BE49-F238E27FC236}">
                    <a16:creationId xmlns:a16="http://schemas.microsoft.com/office/drawing/2014/main" id="{F702F769-693A-4F6C-8CBC-FDA228CDA790}"/>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20;p48">
                <a:extLst>
                  <a:ext uri="{FF2B5EF4-FFF2-40B4-BE49-F238E27FC236}">
                    <a16:creationId xmlns:a16="http://schemas.microsoft.com/office/drawing/2014/main" id="{16C3D10D-7200-42FF-8973-ECBE68609F16}"/>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21;p48">
                <a:extLst>
                  <a:ext uri="{FF2B5EF4-FFF2-40B4-BE49-F238E27FC236}">
                    <a16:creationId xmlns:a16="http://schemas.microsoft.com/office/drawing/2014/main" id="{B8B0BD44-AB9B-4429-A464-66DCBA544000}"/>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22;p48">
                <a:extLst>
                  <a:ext uri="{FF2B5EF4-FFF2-40B4-BE49-F238E27FC236}">
                    <a16:creationId xmlns:a16="http://schemas.microsoft.com/office/drawing/2014/main" id="{92A8B45C-E5CC-4417-8DA9-C73A9EDD3C2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23;p48">
                <a:extLst>
                  <a:ext uri="{FF2B5EF4-FFF2-40B4-BE49-F238E27FC236}">
                    <a16:creationId xmlns:a16="http://schemas.microsoft.com/office/drawing/2014/main" id="{CD099CAE-9465-42E7-9736-DCFCB14B3917}"/>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24;p48">
                <a:extLst>
                  <a:ext uri="{FF2B5EF4-FFF2-40B4-BE49-F238E27FC236}">
                    <a16:creationId xmlns:a16="http://schemas.microsoft.com/office/drawing/2014/main" id="{D70D7205-7362-4B6F-B263-F8D6404C6EE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25;p48">
                <a:extLst>
                  <a:ext uri="{FF2B5EF4-FFF2-40B4-BE49-F238E27FC236}">
                    <a16:creationId xmlns:a16="http://schemas.microsoft.com/office/drawing/2014/main" id="{2DE07ABF-8146-42BD-9B3E-185BB1C6DF6A}"/>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1026;p48">
              <a:extLst>
                <a:ext uri="{FF2B5EF4-FFF2-40B4-BE49-F238E27FC236}">
                  <a16:creationId xmlns:a16="http://schemas.microsoft.com/office/drawing/2014/main" id="{C5BD9EC7-8262-42A6-B3B1-9BBC1DB297C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27;p48">
              <a:extLst>
                <a:ext uri="{FF2B5EF4-FFF2-40B4-BE49-F238E27FC236}">
                  <a16:creationId xmlns:a16="http://schemas.microsoft.com/office/drawing/2014/main" id="{FE702925-1B75-4C30-8843-068C32F66B1F}"/>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28;p48">
              <a:extLst>
                <a:ext uri="{FF2B5EF4-FFF2-40B4-BE49-F238E27FC236}">
                  <a16:creationId xmlns:a16="http://schemas.microsoft.com/office/drawing/2014/main" id="{FF0BAB7C-577B-45C2-BF05-C76338DD2BD6}"/>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29;p48">
              <a:extLst>
                <a:ext uri="{FF2B5EF4-FFF2-40B4-BE49-F238E27FC236}">
                  <a16:creationId xmlns:a16="http://schemas.microsoft.com/office/drawing/2014/main" id="{C390C850-8406-4777-A461-976490CF800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30;p48">
              <a:extLst>
                <a:ext uri="{FF2B5EF4-FFF2-40B4-BE49-F238E27FC236}">
                  <a16:creationId xmlns:a16="http://schemas.microsoft.com/office/drawing/2014/main" id="{38A6850F-4110-4A29-8F15-F2D2F69EAB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31;p48">
              <a:extLst>
                <a:ext uri="{FF2B5EF4-FFF2-40B4-BE49-F238E27FC236}">
                  <a16:creationId xmlns:a16="http://schemas.microsoft.com/office/drawing/2014/main" id="{56E5B6D0-D777-455C-89E7-A8C2D2EBED23}"/>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25" name="Picture 24">
            <a:extLst>
              <a:ext uri="{FF2B5EF4-FFF2-40B4-BE49-F238E27FC236}">
                <a16:creationId xmlns:a16="http://schemas.microsoft.com/office/drawing/2014/main" id="{946E9597-E975-4254-B399-7BB9C9216AAC}"/>
              </a:ext>
            </a:extLst>
          </p:cNvPr>
          <p:cNvPicPr>
            <a:picLocks noChangeAspect="1"/>
          </p:cNvPicPr>
          <p:nvPr/>
        </p:nvPicPr>
        <p:blipFill>
          <a:blip r:embed="rId2"/>
          <a:stretch>
            <a:fillRect/>
          </a:stretch>
        </p:blipFill>
        <p:spPr>
          <a:xfrm>
            <a:off x="951470" y="2420603"/>
            <a:ext cx="3776026" cy="2553542"/>
          </a:xfrm>
          <a:prstGeom prst="rect">
            <a:avLst/>
          </a:prstGeom>
        </p:spPr>
      </p:pic>
      <p:pic>
        <p:nvPicPr>
          <p:cNvPr id="26" name="Picture 25">
            <a:extLst>
              <a:ext uri="{FF2B5EF4-FFF2-40B4-BE49-F238E27FC236}">
                <a16:creationId xmlns:a16="http://schemas.microsoft.com/office/drawing/2014/main" id="{2C598312-CC1E-4411-99BC-38D2C3B2674F}"/>
              </a:ext>
            </a:extLst>
          </p:cNvPr>
          <p:cNvPicPr>
            <a:picLocks noChangeAspect="1"/>
          </p:cNvPicPr>
          <p:nvPr/>
        </p:nvPicPr>
        <p:blipFill>
          <a:blip r:embed="rId3"/>
          <a:stretch>
            <a:fillRect/>
          </a:stretch>
        </p:blipFill>
        <p:spPr>
          <a:xfrm>
            <a:off x="5134608" y="2931423"/>
            <a:ext cx="3033709" cy="1922260"/>
          </a:xfrm>
          <a:prstGeom prst="rect">
            <a:avLst/>
          </a:prstGeom>
        </p:spPr>
      </p:pic>
    </p:spTree>
    <p:extLst>
      <p:ext uri="{BB962C8B-B14F-4D97-AF65-F5344CB8AC3E}">
        <p14:creationId xmlns:p14="http://schemas.microsoft.com/office/powerpoint/2010/main" val="236114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80352-7465-465A-B963-B53838CA4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sp>
        <p:nvSpPr>
          <p:cNvPr id="5" name="TextBox 4">
            <a:extLst>
              <a:ext uri="{FF2B5EF4-FFF2-40B4-BE49-F238E27FC236}">
                <a16:creationId xmlns:a16="http://schemas.microsoft.com/office/drawing/2014/main" id="{5A02B94C-0C89-4991-9A8E-BE2FB0FDAF75}"/>
              </a:ext>
            </a:extLst>
          </p:cNvPr>
          <p:cNvSpPr txBox="1"/>
          <p:nvPr/>
        </p:nvSpPr>
        <p:spPr>
          <a:xfrm>
            <a:off x="3275856" y="44987"/>
            <a:ext cx="4572000" cy="523220"/>
          </a:xfrm>
          <a:prstGeom prst="rect">
            <a:avLst/>
          </a:prstGeom>
          <a:noFill/>
        </p:spPr>
        <p:txBody>
          <a:bodyPr wrap="square">
            <a:spAutoFit/>
          </a:bodyPr>
          <a:lstStyle/>
          <a:p>
            <a:pPr marL="0" indent="0">
              <a:buNone/>
            </a:pPr>
            <a:r>
              <a:rPr lang="en-US" sz="2800" b="1" dirty="0">
                <a:solidFill>
                  <a:schemeClr val="accent2">
                    <a:lumMod val="50000"/>
                  </a:schemeClr>
                </a:solidFill>
              </a:rPr>
              <a:t>Literature Survey</a:t>
            </a:r>
          </a:p>
        </p:txBody>
      </p:sp>
      <p:sp>
        <p:nvSpPr>
          <p:cNvPr id="8" name="TextBox 7">
            <a:extLst>
              <a:ext uri="{FF2B5EF4-FFF2-40B4-BE49-F238E27FC236}">
                <a16:creationId xmlns:a16="http://schemas.microsoft.com/office/drawing/2014/main" id="{B623B69C-5B20-4CF8-9F79-824A3340F9A2}"/>
              </a:ext>
            </a:extLst>
          </p:cNvPr>
          <p:cNvSpPr txBox="1"/>
          <p:nvPr/>
        </p:nvSpPr>
        <p:spPr>
          <a:xfrm>
            <a:off x="228660" y="803639"/>
            <a:ext cx="8686679" cy="1815882"/>
          </a:xfrm>
          <a:prstGeom prst="rect">
            <a:avLst/>
          </a:prstGeom>
          <a:noFill/>
        </p:spPr>
        <p:txBody>
          <a:bodyPr wrap="square" rtlCol="0">
            <a:spAutoFit/>
          </a:bodyPr>
          <a:lstStyle/>
          <a:p>
            <a:r>
              <a:rPr lang="en-IN" b="1" dirty="0">
                <a:solidFill>
                  <a:schemeClr val="tx2">
                    <a:lumMod val="10000"/>
                  </a:schemeClr>
                </a:solidFill>
                <a:latin typeface="Times New Roman" panose="02020603050405020304" pitchFamily="18" charset="0"/>
                <a:cs typeface="Times New Roman" panose="02020603050405020304" pitchFamily="18" charset="0"/>
              </a:rPr>
              <a:t>2.     Paper Name: </a:t>
            </a:r>
            <a:r>
              <a:rPr lang="en-US" dirty="0" err="1">
                <a:solidFill>
                  <a:schemeClr val="tx2">
                    <a:lumMod val="10000"/>
                  </a:schemeClr>
                </a:solidFill>
                <a:latin typeface="Times New Roman" panose="02020603050405020304" pitchFamily="18" charset="0"/>
                <a:cs typeface="Times New Roman" panose="02020603050405020304" pitchFamily="18" charset="0"/>
              </a:rPr>
              <a:t>ReTra</a:t>
            </a:r>
            <a:r>
              <a:rPr lang="en-US" dirty="0">
                <a:solidFill>
                  <a:schemeClr val="tx2">
                    <a:lumMod val="10000"/>
                  </a:schemeClr>
                </a:solidFill>
                <a:latin typeface="Times New Roman" panose="02020603050405020304" pitchFamily="18" charset="0"/>
                <a:cs typeface="Times New Roman" panose="02020603050405020304" pitchFamily="18" charset="0"/>
              </a:rPr>
              <a:t>: Reinforcement based Traffic Load Balancer in Fog based Network </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Authors</a:t>
            </a:r>
            <a:r>
              <a:rPr lang="en-US" b="1" dirty="0">
                <a:solidFill>
                  <a:schemeClr val="tx2">
                    <a:lumMod val="50000"/>
                  </a:schemeClr>
                </a:solidFill>
                <a:latin typeface="Times New Roman" panose="02020603050405020304" pitchFamily="18" charset="0"/>
                <a:cs typeface="Times New Roman" panose="02020603050405020304" pitchFamily="18" charset="0"/>
              </a:rPr>
              <a:t>: </a:t>
            </a:r>
            <a:r>
              <a:rPr lang="en-IN" dirty="0" err="1">
                <a:solidFill>
                  <a:schemeClr val="tx2">
                    <a:lumMod val="50000"/>
                  </a:schemeClr>
                </a:solidFill>
              </a:rPr>
              <a:t>Divya.V</a:t>
            </a:r>
            <a:r>
              <a:rPr lang="en-IN" dirty="0">
                <a:solidFill>
                  <a:schemeClr val="tx2">
                    <a:lumMod val="50000"/>
                  </a:schemeClr>
                </a:solidFill>
              </a:rPr>
              <a:t> </a:t>
            </a:r>
            <a:r>
              <a:rPr lang="en-US" dirty="0">
                <a:solidFill>
                  <a:schemeClr val="tx2">
                    <a:lumMod val="50000"/>
                  </a:schemeClr>
                </a:solidFill>
                <a:latin typeface="Times New Roman" panose="02020603050405020304" pitchFamily="18" charset="0"/>
                <a:cs typeface="Times New Roman" panose="02020603050405020304" pitchFamily="18" charset="0"/>
              </a:rPr>
              <a:t>, </a:t>
            </a:r>
            <a:r>
              <a:rPr lang="en-IN" dirty="0">
                <a:solidFill>
                  <a:schemeClr val="tx2">
                    <a:lumMod val="50000"/>
                  </a:schemeClr>
                </a:solidFill>
              </a:rPr>
              <a:t>R. Leena Sri </a:t>
            </a:r>
            <a:endParaRPr lang="en-US" dirty="0">
              <a:solidFill>
                <a:schemeClr val="tx2">
                  <a:lumMod val="50000"/>
                </a:schemeClr>
              </a:solidFill>
              <a:latin typeface="Times New Roman" panose="02020603050405020304" pitchFamily="18" charset="0"/>
              <a:cs typeface="Times New Roman" panose="02020603050405020304" pitchFamily="18" charset="0"/>
            </a:endParaRPr>
          </a:p>
          <a:p>
            <a:endParaRPr lang="en-US" dirty="0">
              <a:solidFill>
                <a:schemeClr val="tx2">
                  <a:lumMod val="5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Published Date: </a:t>
            </a:r>
            <a:r>
              <a:rPr lang="en-US" dirty="0">
                <a:solidFill>
                  <a:schemeClr val="tx2">
                    <a:lumMod val="10000"/>
                  </a:schemeClr>
                </a:solidFill>
                <a:latin typeface="Times New Roman" panose="02020603050405020304" pitchFamily="18" charset="0"/>
                <a:cs typeface="Times New Roman" panose="02020603050405020304" pitchFamily="18" charset="0"/>
              </a:rPr>
              <a:t>July 8 2019</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b="1" dirty="0">
                <a:solidFill>
                  <a:schemeClr val="tx2">
                    <a:lumMod val="10000"/>
                  </a:schemeClr>
                </a:solidFill>
                <a:latin typeface="Times New Roman" panose="02020603050405020304" pitchFamily="18" charset="0"/>
                <a:cs typeface="Times New Roman" panose="02020603050405020304" pitchFamily="18" charset="0"/>
              </a:rPr>
              <a:t>Learning:</a:t>
            </a:r>
          </a:p>
          <a:p>
            <a:pPr algn="just"/>
            <a:endParaRPr lang="en-IN"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6" name="Google Shape;1014;p48">
            <a:extLst>
              <a:ext uri="{FF2B5EF4-FFF2-40B4-BE49-F238E27FC236}">
                <a16:creationId xmlns:a16="http://schemas.microsoft.com/office/drawing/2014/main" id="{ACC81761-5C4E-4E6C-87FA-7A7C25A9C8A5}"/>
              </a:ext>
            </a:extLst>
          </p:cNvPr>
          <p:cNvGrpSpPr/>
          <p:nvPr/>
        </p:nvGrpSpPr>
        <p:grpSpPr>
          <a:xfrm>
            <a:off x="2808527" y="66252"/>
            <a:ext cx="460705" cy="491455"/>
            <a:chOff x="9901824" y="937343"/>
            <a:chExt cx="744273" cy="793950"/>
          </a:xfrm>
        </p:grpSpPr>
        <p:grpSp>
          <p:nvGrpSpPr>
            <p:cNvPr id="7" name="Google Shape;1015;p48">
              <a:extLst>
                <a:ext uri="{FF2B5EF4-FFF2-40B4-BE49-F238E27FC236}">
                  <a16:creationId xmlns:a16="http://schemas.microsoft.com/office/drawing/2014/main" id="{A2057AEC-8B2A-4EB2-B9CE-40016262A4D5}"/>
                </a:ext>
              </a:extLst>
            </p:cNvPr>
            <p:cNvGrpSpPr/>
            <p:nvPr/>
          </p:nvGrpSpPr>
          <p:grpSpPr>
            <a:xfrm>
              <a:off x="9901824" y="937343"/>
              <a:ext cx="744273" cy="793950"/>
              <a:chOff x="9901824" y="937343"/>
              <a:chExt cx="744273" cy="793950"/>
            </a:xfrm>
          </p:grpSpPr>
          <p:sp>
            <p:nvSpPr>
              <p:cNvPr id="15" name="Google Shape;1016;p48">
                <a:extLst>
                  <a:ext uri="{FF2B5EF4-FFF2-40B4-BE49-F238E27FC236}">
                    <a16:creationId xmlns:a16="http://schemas.microsoft.com/office/drawing/2014/main" id="{46E8E49A-61DA-4CE9-8313-25BBAF4DAB9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17;p48">
                <a:extLst>
                  <a:ext uri="{FF2B5EF4-FFF2-40B4-BE49-F238E27FC236}">
                    <a16:creationId xmlns:a16="http://schemas.microsoft.com/office/drawing/2014/main" id="{838B6920-C861-4891-8218-D4D9FDDA932E}"/>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18;p48">
                <a:extLst>
                  <a:ext uri="{FF2B5EF4-FFF2-40B4-BE49-F238E27FC236}">
                    <a16:creationId xmlns:a16="http://schemas.microsoft.com/office/drawing/2014/main" id="{1B03E7E1-86C1-4F30-A5DB-C534AFA7290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19;p48">
                <a:extLst>
                  <a:ext uri="{FF2B5EF4-FFF2-40B4-BE49-F238E27FC236}">
                    <a16:creationId xmlns:a16="http://schemas.microsoft.com/office/drawing/2014/main" id="{F702F769-693A-4F6C-8CBC-FDA228CDA790}"/>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20;p48">
                <a:extLst>
                  <a:ext uri="{FF2B5EF4-FFF2-40B4-BE49-F238E27FC236}">
                    <a16:creationId xmlns:a16="http://schemas.microsoft.com/office/drawing/2014/main" id="{16C3D10D-7200-42FF-8973-ECBE68609F16}"/>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21;p48">
                <a:extLst>
                  <a:ext uri="{FF2B5EF4-FFF2-40B4-BE49-F238E27FC236}">
                    <a16:creationId xmlns:a16="http://schemas.microsoft.com/office/drawing/2014/main" id="{B8B0BD44-AB9B-4429-A464-66DCBA544000}"/>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22;p48">
                <a:extLst>
                  <a:ext uri="{FF2B5EF4-FFF2-40B4-BE49-F238E27FC236}">
                    <a16:creationId xmlns:a16="http://schemas.microsoft.com/office/drawing/2014/main" id="{92A8B45C-E5CC-4417-8DA9-C73A9EDD3C2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23;p48">
                <a:extLst>
                  <a:ext uri="{FF2B5EF4-FFF2-40B4-BE49-F238E27FC236}">
                    <a16:creationId xmlns:a16="http://schemas.microsoft.com/office/drawing/2014/main" id="{CD099CAE-9465-42E7-9736-DCFCB14B3917}"/>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24;p48">
                <a:extLst>
                  <a:ext uri="{FF2B5EF4-FFF2-40B4-BE49-F238E27FC236}">
                    <a16:creationId xmlns:a16="http://schemas.microsoft.com/office/drawing/2014/main" id="{D70D7205-7362-4B6F-B263-F8D6404C6EE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25;p48">
                <a:extLst>
                  <a:ext uri="{FF2B5EF4-FFF2-40B4-BE49-F238E27FC236}">
                    <a16:creationId xmlns:a16="http://schemas.microsoft.com/office/drawing/2014/main" id="{2DE07ABF-8146-42BD-9B3E-185BB1C6DF6A}"/>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1026;p48">
              <a:extLst>
                <a:ext uri="{FF2B5EF4-FFF2-40B4-BE49-F238E27FC236}">
                  <a16:creationId xmlns:a16="http://schemas.microsoft.com/office/drawing/2014/main" id="{C5BD9EC7-8262-42A6-B3B1-9BBC1DB297C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27;p48">
              <a:extLst>
                <a:ext uri="{FF2B5EF4-FFF2-40B4-BE49-F238E27FC236}">
                  <a16:creationId xmlns:a16="http://schemas.microsoft.com/office/drawing/2014/main" id="{FE702925-1B75-4C30-8843-068C32F66B1F}"/>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28;p48">
              <a:extLst>
                <a:ext uri="{FF2B5EF4-FFF2-40B4-BE49-F238E27FC236}">
                  <a16:creationId xmlns:a16="http://schemas.microsoft.com/office/drawing/2014/main" id="{FF0BAB7C-577B-45C2-BF05-C76338DD2BD6}"/>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29;p48">
              <a:extLst>
                <a:ext uri="{FF2B5EF4-FFF2-40B4-BE49-F238E27FC236}">
                  <a16:creationId xmlns:a16="http://schemas.microsoft.com/office/drawing/2014/main" id="{C390C850-8406-4777-A461-976490CF800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30;p48">
              <a:extLst>
                <a:ext uri="{FF2B5EF4-FFF2-40B4-BE49-F238E27FC236}">
                  <a16:creationId xmlns:a16="http://schemas.microsoft.com/office/drawing/2014/main" id="{38A6850F-4110-4A29-8F15-F2D2F69EAB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31;p48">
              <a:extLst>
                <a:ext uri="{FF2B5EF4-FFF2-40B4-BE49-F238E27FC236}">
                  <a16:creationId xmlns:a16="http://schemas.microsoft.com/office/drawing/2014/main" id="{56E5B6D0-D777-455C-89E7-A8C2D2EBED23}"/>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F6513ABF-7FD8-41CC-8F28-F370D9C079BE}"/>
              </a:ext>
            </a:extLst>
          </p:cNvPr>
          <p:cNvPicPr>
            <a:picLocks noChangeAspect="1"/>
          </p:cNvPicPr>
          <p:nvPr/>
        </p:nvPicPr>
        <p:blipFill>
          <a:blip r:embed="rId2"/>
          <a:stretch>
            <a:fillRect/>
          </a:stretch>
        </p:blipFill>
        <p:spPr>
          <a:xfrm>
            <a:off x="1475656" y="2330727"/>
            <a:ext cx="3726463" cy="2655000"/>
          </a:xfrm>
          <a:prstGeom prst="rect">
            <a:avLst/>
          </a:prstGeom>
        </p:spPr>
      </p:pic>
      <p:pic>
        <p:nvPicPr>
          <p:cNvPr id="26" name="Picture 25">
            <a:extLst>
              <a:ext uri="{FF2B5EF4-FFF2-40B4-BE49-F238E27FC236}">
                <a16:creationId xmlns:a16="http://schemas.microsoft.com/office/drawing/2014/main" id="{8F39B25D-6B2E-4D32-9808-B7F1609D9C4C}"/>
              </a:ext>
            </a:extLst>
          </p:cNvPr>
          <p:cNvPicPr>
            <a:picLocks noChangeAspect="1"/>
          </p:cNvPicPr>
          <p:nvPr/>
        </p:nvPicPr>
        <p:blipFill>
          <a:blip r:embed="rId3"/>
          <a:stretch>
            <a:fillRect/>
          </a:stretch>
        </p:blipFill>
        <p:spPr>
          <a:xfrm>
            <a:off x="6300192" y="1711580"/>
            <a:ext cx="1845087" cy="3162485"/>
          </a:xfrm>
          <a:prstGeom prst="rect">
            <a:avLst/>
          </a:prstGeom>
        </p:spPr>
      </p:pic>
      <p:sp>
        <p:nvSpPr>
          <p:cNvPr id="27" name="TextBox 26">
            <a:extLst>
              <a:ext uri="{FF2B5EF4-FFF2-40B4-BE49-F238E27FC236}">
                <a16:creationId xmlns:a16="http://schemas.microsoft.com/office/drawing/2014/main" id="{7E9BD2A2-F47F-4821-B8FF-82281574C35B}"/>
              </a:ext>
            </a:extLst>
          </p:cNvPr>
          <p:cNvSpPr txBox="1"/>
          <p:nvPr/>
        </p:nvSpPr>
        <p:spPr>
          <a:xfrm>
            <a:off x="3484991" y="2033549"/>
            <a:ext cx="3240360" cy="307777"/>
          </a:xfrm>
          <a:prstGeom prst="rect">
            <a:avLst/>
          </a:prstGeom>
          <a:noFill/>
        </p:spPr>
        <p:txBody>
          <a:bodyPr wrap="square" rtlCol="0">
            <a:spAutoFit/>
          </a:bodyPr>
          <a:lstStyle/>
          <a:p>
            <a:r>
              <a:rPr lang="en-IN" dirty="0"/>
              <a:t>Proposed architecture and algorithm</a:t>
            </a:r>
          </a:p>
        </p:txBody>
      </p:sp>
    </p:spTree>
    <p:extLst>
      <p:ext uri="{BB962C8B-B14F-4D97-AF65-F5344CB8AC3E}">
        <p14:creationId xmlns:p14="http://schemas.microsoft.com/office/powerpoint/2010/main" val="1999127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480352-7465-465A-B963-B53838CA45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sp>
        <p:nvSpPr>
          <p:cNvPr id="5" name="TextBox 4">
            <a:extLst>
              <a:ext uri="{FF2B5EF4-FFF2-40B4-BE49-F238E27FC236}">
                <a16:creationId xmlns:a16="http://schemas.microsoft.com/office/drawing/2014/main" id="{5A02B94C-0C89-4991-9A8E-BE2FB0FDAF75}"/>
              </a:ext>
            </a:extLst>
          </p:cNvPr>
          <p:cNvSpPr txBox="1"/>
          <p:nvPr/>
        </p:nvSpPr>
        <p:spPr>
          <a:xfrm>
            <a:off x="3275856" y="44987"/>
            <a:ext cx="4572000" cy="523220"/>
          </a:xfrm>
          <a:prstGeom prst="rect">
            <a:avLst/>
          </a:prstGeom>
          <a:noFill/>
        </p:spPr>
        <p:txBody>
          <a:bodyPr wrap="square">
            <a:spAutoFit/>
          </a:bodyPr>
          <a:lstStyle/>
          <a:p>
            <a:pPr marL="0" indent="0">
              <a:buNone/>
            </a:pPr>
            <a:r>
              <a:rPr lang="en-US" sz="2800" b="1" dirty="0">
                <a:solidFill>
                  <a:schemeClr val="accent2">
                    <a:lumMod val="50000"/>
                  </a:schemeClr>
                </a:solidFill>
              </a:rPr>
              <a:t>Literature Survey</a:t>
            </a:r>
          </a:p>
        </p:txBody>
      </p:sp>
      <p:sp>
        <p:nvSpPr>
          <p:cNvPr id="8" name="TextBox 7">
            <a:extLst>
              <a:ext uri="{FF2B5EF4-FFF2-40B4-BE49-F238E27FC236}">
                <a16:creationId xmlns:a16="http://schemas.microsoft.com/office/drawing/2014/main" id="{B623B69C-5B20-4CF8-9F79-824A3340F9A2}"/>
              </a:ext>
            </a:extLst>
          </p:cNvPr>
          <p:cNvSpPr txBox="1"/>
          <p:nvPr/>
        </p:nvSpPr>
        <p:spPr>
          <a:xfrm>
            <a:off x="228660" y="752709"/>
            <a:ext cx="8686679" cy="1600438"/>
          </a:xfrm>
          <a:prstGeom prst="rect">
            <a:avLst/>
          </a:prstGeom>
          <a:noFill/>
        </p:spPr>
        <p:txBody>
          <a:bodyPr wrap="square" rtlCol="0">
            <a:spAutoFit/>
          </a:bodyPr>
          <a:lstStyle/>
          <a:p>
            <a:r>
              <a:rPr lang="en-IN" b="1" dirty="0">
                <a:solidFill>
                  <a:schemeClr val="tx2">
                    <a:lumMod val="10000"/>
                  </a:schemeClr>
                </a:solidFill>
                <a:latin typeface="Times New Roman" panose="02020603050405020304" pitchFamily="18" charset="0"/>
                <a:cs typeface="Times New Roman" panose="02020603050405020304" pitchFamily="18" charset="0"/>
              </a:rPr>
              <a:t>3.     Paper Name: </a:t>
            </a:r>
            <a:r>
              <a:rPr lang="en-US" dirty="0">
                <a:solidFill>
                  <a:schemeClr val="tx2">
                    <a:lumMod val="10000"/>
                  </a:schemeClr>
                </a:solidFill>
                <a:latin typeface="Times New Roman" panose="02020603050405020304" pitchFamily="18" charset="0"/>
                <a:cs typeface="Times New Roman" panose="02020603050405020304" pitchFamily="18" charset="0"/>
              </a:rPr>
              <a:t>Managing Fog Networks using Reinforcement Learning Based Load Balancing Algorithm</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Authors: </a:t>
            </a:r>
            <a:r>
              <a:rPr lang="en-US" dirty="0">
                <a:solidFill>
                  <a:schemeClr val="tx2">
                    <a:lumMod val="10000"/>
                  </a:schemeClr>
                </a:solidFill>
                <a:latin typeface="Times New Roman" panose="02020603050405020304" pitchFamily="18" charset="0"/>
                <a:cs typeface="Times New Roman" panose="02020603050405020304" pitchFamily="18" charset="0"/>
              </a:rPr>
              <a:t>Jung-</a:t>
            </a:r>
            <a:r>
              <a:rPr lang="en-US" dirty="0" err="1">
                <a:solidFill>
                  <a:schemeClr val="tx2">
                    <a:lumMod val="10000"/>
                  </a:schemeClr>
                </a:solidFill>
                <a:latin typeface="Times New Roman" panose="02020603050405020304" pitchFamily="18" charset="0"/>
                <a:cs typeface="Times New Roman" panose="02020603050405020304" pitchFamily="18" charset="0"/>
              </a:rPr>
              <a:t>yeon</a:t>
            </a:r>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dirty="0" err="1">
                <a:solidFill>
                  <a:schemeClr val="tx2">
                    <a:lumMod val="10000"/>
                  </a:schemeClr>
                </a:solidFill>
                <a:latin typeface="Times New Roman" panose="02020603050405020304" pitchFamily="18" charset="0"/>
                <a:cs typeface="Times New Roman" panose="02020603050405020304" pitchFamily="18" charset="0"/>
              </a:rPr>
              <a:t>Baek</a:t>
            </a:r>
            <a:r>
              <a:rPr lang="en-US" dirty="0">
                <a:solidFill>
                  <a:schemeClr val="tx2">
                    <a:lumMod val="10000"/>
                  </a:schemeClr>
                </a:solidFill>
                <a:latin typeface="Times New Roman" panose="02020603050405020304" pitchFamily="18" charset="0"/>
                <a:cs typeface="Times New Roman" panose="02020603050405020304" pitchFamily="18" charset="0"/>
              </a:rPr>
              <a:t>, Georges </a:t>
            </a:r>
            <a:r>
              <a:rPr lang="en-US" dirty="0" err="1">
                <a:solidFill>
                  <a:schemeClr val="tx2">
                    <a:lumMod val="10000"/>
                  </a:schemeClr>
                </a:solidFill>
                <a:latin typeface="Times New Roman" panose="02020603050405020304" pitchFamily="18" charset="0"/>
                <a:cs typeface="Times New Roman" panose="02020603050405020304" pitchFamily="18" charset="0"/>
              </a:rPr>
              <a:t>Kaddoum</a:t>
            </a:r>
            <a:r>
              <a:rPr lang="en-US" dirty="0">
                <a:solidFill>
                  <a:schemeClr val="tx2">
                    <a:lumMod val="10000"/>
                  </a:schemeClr>
                </a:solidFill>
                <a:latin typeface="Times New Roman" panose="02020603050405020304" pitchFamily="18" charset="0"/>
                <a:cs typeface="Times New Roman" panose="02020603050405020304" pitchFamily="18" charset="0"/>
              </a:rPr>
              <a:t>, Sahil Garg, </a:t>
            </a:r>
            <a:r>
              <a:rPr lang="en-US" dirty="0" err="1">
                <a:solidFill>
                  <a:schemeClr val="tx2">
                    <a:lumMod val="10000"/>
                  </a:schemeClr>
                </a:solidFill>
                <a:latin typeface="Times New Roman" panose="02020603050405020304" pitchFamily="18" charset="0"/>
                <a:cs typeface="Times New Roman" panose="02020603050405020304" pitchFamily="18" charset="0"/>
              </a:rPr>
              <a:t>Kuljeet</a:t>
            </a:r>
            <a:r>
              <a:rPr lang="en-US" dirty="0">
                <a:solidFill>
                  <a:schemeClr val="tx2">
                    <a:lumMod val="10000"/>
                  </a:schemeClr>
                </a:solidFill>
                <a:latin typeface="Times New Roman" panose="02020603050405020304" pitchFamily="18" charset="0"/>
                <a:cs typeface="Times New Roman" panose="02020603050405020304" pitchFamily="18" charset="0"/>
              </a:rPr>
              <a:t> Kaur , and </a:t>
            </a:r>
            <a:r>
              <a:rPr lang="en-US" dirty="0" err="1">
                <a:solidFill>
                  <a:schemeClr val="tx2">
                    <a:lumMod val="10000"/>
                  </a:schemeClr>
                </a:solidFill>
                <a:latin typeface="Times New Roman" panose="02020603050405020304" pitchFamily="18" charset="0"/>
                <a:cs typeface="Times New Roman" panose="02020603050405020304" pitchFamily="18" charset="0"/>
              </a:rPr>
              <a:t>Vivianne</a:t>
            </a:r>
            <a:r>
              <a:rPr lang="en-US" dirty="0">
                <a:solidFill>
                  <a:schemeClr val="tx2">
                    <a:lumMod val="10000"/>
                  </a:schemeClr>
                </a:solidFill>
                <a:latin typeface="Times New Roman" panose="02020603050405020304" pitchFamily="18" charset="0"/>
                <a:cs typeface="Times New Roman" panose="02020603050405020304" pitchFamily="18" charset="0"/>
              </a:rPr>
              <a:t> Gravel</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r>
              <a:rPr lang="en-US" b="1" dirty="0">
                <a:solidFill>
                  <a:schemeClr val="tx2">
                    <a:lumMod val="10000"/>
                  </a:schemeClr>
                </a:solidFill>
                <a:latin typeface="Times New Roman" panose="02020603050405020304" pitchFamily="18" charset="0"/>
                <a:cs typeface="Times New Roman" panose="02020603050405020304" pitchFamily="18" charset="0"/>
              </a:rPr>
              <a:t>        Published Date: </a:t>
            </a:r>
            <a:r>
              <a:rPr lang="en-US" dirty="0">
                <a:solidFill>
                  <a:schemeClr val="tx2">
                    <a:lumMod val="10000"/>
                  </a:schemeClr>
                </a:solidFill>
                <a:latin typeface="Times New Roman" panose="02020603050405020304" pitchFamily="18" charset="0"/>
                <a:cs typeface="Times New Roman" panose="02020603050405020304" pitchFamily="18" charset="0"/>
              </a:rPr>
              <a:t>28 Jan 2019</a:t>
            </a:r>
          </a:p>
          <a:p>
            <a:endParaRPr lang="en-US" dirty="0">
              <a:solidFill>
                <a:schemeClr val="tx2">
                  <a:lumMod val="10000"/>
                </a:schemeClr>
              </a:solidFill>
              <a:latin typeface="Times New Roman" panose="02020603050405020304" pitchFamily="18" charset="0"/>
              <a:cs typeface="Times New Roman" panose="02020603050405020304" pitchFamily="18" charset="0"/>
            </a:endParaRPr>
          </a:p>
          <a:p>
            <a:pPr algn="just"/>
            <a:r>
              <a:rPr lang="en-US" dirty="0">
                <a:solidFill>
                  <a:schemeClr val="tx2">
                    <a:lumMod val="10000"/>
                  </a:schemeClr>
                </a:solidFill>
                <a:latin typeface="Times New Roman" panose="02020603050405020304" pitchFamily="18" charset="0"/>
                <a:cs typeface="Times New Roman" panose="02020603050405020304" pitchFamily="18" charset="0"/>
              </a:rPr>
              <a:t>        </a:t>
            </a:r>
            <a:r>
              <a:rPr lang="en-US" b="1" dirty="0">
                <a:solidFill>
                  <a:schemeClr val="tx2">
                    <a:lumMod val="10000"/>
                  </a:schemeClr>
                </a:solidFill>
                <a:latin typeface="Times New Roman" panose="02020603050405020304" pitchFamily="18" charset="0"/>
                <a:cs typeface="Times New Roman" panose="02020603050405020304" pitchFamily="18" charset="0"/>
              </a:rPr>
              <a:t>Learning:</a:t>
            </a:r>
            <a:endParaRPr lang="en-IN" dirty="0">
              <a:solidFill>
                <a:schemeClr val="tx2">
                  <a:lumMod val="10000"/>
                </a:schemeClr>
              </a:solidFill>
              <a:latin typeface="Times New Roman" panose="02020603050405020304" pitchFamily="18" charset="0"/>
              <a:cs typeface="Times New Roman" panose="02020603050405020304" pitchFamily="18" charset="0"/>
            </a:endParaRPr>
          </a:p>
        </p:txBody>
      </p:sp>
      <p:grpSp>
        <p:nvGrpSpPr>
          <p:cNvPr id="6" name="Google Shape;1014;p48">
            <a:extLst>
              <a:ext uri="{FF2B5EF4-FFF2-40B4-BE49-F238E27FC236}">
                <a16:creationId xmlns:a16="http://schemas.microsoft.com/office/drawing/2014/main" id="{ACC81761-5C4E-4E6C-87FA-7A7C25A9C8A5}"/>
              </a:ext>
            </a:extLst>
          </p:cNvPr>
          <p:cNvGrpSpPr/>
          <p:nvPr/>
        </p:nvGrpSpPr>
        <p:grpSpPr>
          <a:xfrm>
            <a:off x="2808527" y="66252"/>
            <a:ext cx="460705" cy="491455"/>
            <a:chOff x="9901824" y="937343"/>
            <a:chExt cx="744273" cy="793950"/>
          </a:xfrm>
        </p:grpSpPr>
        <p:grpSp>
          <p:nvGrpSpPr>
            <p:cNvPr id="7" name="Google Shape;1015;p48">
              <a:extLst>
                <a:ext uri="{FF2B5EF4-FFF2-40B4-BE49-F238E27FC236}">
                  <a16:creationId xmlns:a16="http://schemas.microsoft.com/office/drawing/2014/main" id="{A2057AEC-8B2A-4EB2-B9CE-40016262A4D5}"/>
                </a:ext>
              </a:extLst>
            </p:cNvPr>
            <p:cNvGrpSpPr/>
            <p:nvPr/>
          </p:nvGrpSpPr>
          <p:grpSpPr>
            <a:xfrm>
              <a:off x="9901824" y="937343"/>
              <a:ext cx="744273" cy="793950"/>
              <a:chOff x="9901824" y="937343"/>
              <a:chExt cx="744273" cy="793950"/>
            </a:xfrm>
          </p:grpSpPr>
          <p:sp>
            <p:nvSpPr>
              <p:cNvPr id="15" name="Google Shape;1016;p48">
                <a:extLst>
                  <a:ext uri="{FF2B5EF4-FFF2-40B4-BE49-F238E27FC236}">
                    <a16:creationId xmlns:a16="http://schemas.microsoft.com/office/drawing/2014/main" id="{46E8E49A-61DA-4CE9-8313-25BBAF4DAB9B}"/>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17;p48">
                <a:extLst>
                  <a:ext uri="{FF2B5EF4-FFF2-40B4-BE49-F238E27FC236}">
                    <a16:creationId xmlns:a16="http://schemas.microsoft.com/office/drawing/2014/main" id="{838B6920-C861-4891-8218-D4D9FDDA932E}"/>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18;p48">
                <a:extLst>
                  <a:ext uri="{FF2B5EF4-FFF2-40B4-BE49-F238E27FC236}">
                    <a16:creationId xmlns:a16="http://schemas.microsoft.com/office/drawing/2014/main" id="{1B03E7E1-86C1-4F30-A5DB-C534AFA7290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19;p48">
                <a:extLst>
                  <a:ext uri="{FF2B5EF4-FFF2-40B4-BE49-F238E27FC236}">
                    <a16:creationId xmlns:a16="http://schemas.microsoft.com/office/drawing/2014/main" id="{F702F769-693A-4F6C-8CBC-FDA228CDA790}"/>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20;p48">
                <a:extLst>
                  <a:ext uri="{FF2B5EF4-FFF2-40B4-BE49-F238E27FC236}">
                    <a16:creationId xmlns:a16="http://schemas.microsoft.com/office/drawing/2014/main" id="{16C3D10D-7200-42FF-8973-ECBE68609F16}"/>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21;p48">
                <a:extLst>
                  <a:ext uri="{FF2B5EF4-FFF2-40B4-BE49-F238E27FC236}">
                    <a16:creationId xmlns:a16="http://schemas.microsoft.com/office/drawing/2014/main" id="{B8B0BD44-AB9B-4429-A464-66DCBA544000}"/>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022;p48">
                <a:extLst>
                  <a:ext uri="{FF2B5EF4-FFF2-40B4-BE49-F238E27FC236}">
                    <a16:creationId xmlns:a16="http://schemas.microsoft.com/office/drawing/2014/main" id="{92A8B45C-E5CC-4417-8DA9-C73A9EDD3C2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023;p48">
                <a:extLst>
                  <a:ext uri="{FF2B5EF4-FFF2-40B4-BE49-F238E27FC236}">
                    <a16:creationId xmlns:a16="http://schemas.microsoft.com/office/drawing/2014/main" id="{CD099CAE-9465-42E7-9736-DCFCB14B3917}"/>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024;p48">
                <a:extLst>
                  <a:ext uri="{FF2B5EF4-FFF2-40B4-BE49-F238E27FC236}">
                    <a16:creationId xmlns:a16="http://schemas.microsoft.com/office/drawing/2014/main" id="{D70D7205-7362-4B6F-B263-F8D6404C6EEE}"/>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1025;p48">
                <a:extLst>
                  <a:ext uri="{FF2B5EF4-FFF2-40B4-BE49-F238E27FC236}">
                    <a16:creationId xmlns:a16="http://schemas.microsoft.com/office/drawing/2014/main" id="{2DE07ABF-8146-42BD-9B3E-185BB1C6DF6A}"/>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9" name="Google Shape;1026;p48">
              <a:extLst>
                <a:ext uri="{FF2B5EF4-FFF2-40B4-BE49-F238E27FC236}">
                  <a16:creationId xmlns:a16="http://schemas.microsoft.com/office/drawing/2014/main" id="{C5BD9EC7-8262-42A6-B3B1-9BBC1DB297C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027;p48">
              <a:extLst>
                <a:ext uri="{FF2B5EF4-FFF2-40B4-BE49-F238E27FC236}">
                  <a16:creationId xmlns:a16="http://schemas.microsoft.com/office/drawing/2014/main" id="{FE702925-1B75-4C30-8843-068C32F66B1F}"/>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028;p48">
              <a:extLst>
                <a:ext uri="{FF2B5EF4-FFF2-40B4-BE49-F238E27FC236}">
                  <a16:creationId xmlns:a16="http://schemas.microsoft.com/office/drawing/2014/main" id="{FF0BAB7C-577B-45C2-BF05-C76338DD2BD6}"/>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029;p48">
              <a:extLst>
                <a:ext uri="{FF2B5EF4-FFF2-40B4-BE49-F238E27FC236}">
                  <a16:creationId xmlns:a16="http://schemas.microsoft.com/office/drawing/2014/main" id="{C390C850-8406-4777-A461-976490CF800D}"/>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30;p48">
              <a:extLst>
                <a:ext uri="{FF2B5EF4-FFF2-40B4-BE49-F238E27FC236}">
                  <a16:creationId xmlns:a16="http://schemas.microsoft.com/office/drawing/2014/main" id="{38A6850F-4110-4A29-8F15-F2D2F69EAB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31;p48">
              <a:extLst>
                <a:ext uri="{FF2B5EF4-FFF2-40B4-BE49-F238E27FC236}">
                  <a16:creationId xmlns:a16="http://schemas.microsoft.com/office/drawing/2014/main" id="{56E5B6D0-D777-455C-89E7-A8C2D2EBED23}"/>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26" name="Picture 25">
            <a:extLst>
              <a:ext uri="{FF2B5EF4-FFF2-40B4-BE49-F238E27FC236}">
                <a16:creationId xmlns:a16="http://schemas.microsoft.com/office/drawing/2014/main" id="{56102A1C-74F9-4294-97F2-342A17EF3998}"/>
              </a:ext>
            </a:extLst>
          </p:cNvPr>
          <p:cNvPicPr>
            <a:picLocks noChangeAspect="1"/>
          </p:cNvPicPr>
          <p:nvPr/>
        </p:nvPicPr>
        <p:blipFill>
          <a:blip r:embed="rId2"/>
          <a:stretch>
            <a:fillRect/>
          </a:stretch>
        </p:blipFill>
        <p:spPr>
          <a:xfrm>
            <a:off x="2185987" y="2139701"/>
            <a:ext cx="4772025" cy="2870732"/>
          </a:xfrm>
          <a:prstGeom prst="rect">
            <a:avLst/>
          </a:prstGeom>
        </p:spPr>
      </p:pic>
    </p:spTree>
    <p:extLst>
      <p:ext uri="{BB962C8B-B14F-4D97-AF65-F5344CB8AC3E}">
        <p14:creationId xmlns:p14="http://schemas.microsoft.com/office/powerpoint/2010/main" val="3768580062"/>
      </p:ext>
    </p:extLst>
  </p:cSld>
  <p:clrMapOvr>
    <a:masterClrMapping/>
  </p:clrMapOvr>
</p:sld>
</file>

<file path=ppt/theme/theme1.xml><?xml version="1.0" encoding="utf-8"?>
<a:theme xmlns:a="http://schemas.openxmlformats.org/drawingml/2006/main" name="Antonio template">
  <a:themeElements>
    <a:clrScheme name="Antonio template">
      <a:dk1>
        <a:srgbClr val="FFFFFF"/>
      </a:dk1>
      <a:lt1>
        <a:srgbClr val="677480"/>
      </a:lt1>
      <a:dk2>
        <a:srgbClr val="A7A7A7"/>
      </a:dk2>
      <a:lt2>
        <a:srgbClr val="535353"/>
      </a:lt2>
      <a:accent1>
        <a:srgbClr val="2185C5"/>
      </a:accent1>
      <a:accent2>
        <a:srgbClr val="7ECEFD"/>
      </a:accent2>
      <a:accent3>
        <a:srgbClr val="F20253"/>
      </a:accent3>
      <a:accent4>
        <a:srgbClr val="FF9715"/>
      </a:accent4>
      <a:accent5>
        <a:srgbClr val="1C3AA9"/>
      </a:accent5>
      <a:accent6>
        <a:srgbClr val="97ABBC"/>
      </a:accent6>
      <a:hlink>
        <a:srgbClr val="0000FF"/>
      </a:hlink>
      <a:folHlink>
        <a:srgbClr val="FF00FF"/>
      </a:folHlink>
    </a:clrScheme>
    <a:fontScheme name="Antonio template">
      <a:majorFont>
        <a:latin typeface="Arial"/>
        <a:ea typeface="Arial"/>
        <a:cs typeface="Arial"/>
      </a:majorFont>
      <a:minorFont>
        <a:latin typeface="Helvetica"/>
        <a:ea typeface="Helvetica"/>
        <a:cs typeface="Helvetica"/>
      </a:minorFont>
    </a:fontScheme>
    <a:fmtScheme name="Anton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ntonio template">
  <a:themeElements>
    <a:clrScheme name="Antonio template">
      <a:dk1>
        <a:srgbClr val="000000"/>
      </a:dk1>
      <a:lt1>
        <a:srgbClr val="FFFFFF"/>
      </a:lt1>
      <a:dk2>
        <a:srgbClr val="A7A7A7"/>
      </a:dk2>
      <a:lt2>
        <a:srgbClr val="535353"/>
      </a:lt2>
      <a:accent1>
        <a:srgbClr val="2185C5"/>
      </a:accent1>
      <a:accent2>
        <a:srgbClr val="7ECEFD"/>
      </a:accent2>
      <a:accent3>
        <a:srgbClr val="F20253"/>
      </a:accent3>
      <a:accent4>
        <a:srgbClr val="FF9715"/>
      </a:accent4>
      <a:accent5>
        <a:srgbClr val="1C3AA9"/>
      </a:accent5>
      <a:accent6>
        <a:srgbClr val="97ABBC"/>
      </a:accent6>
      <a:hlink>
        <a:srgbClr val="0000FF"/>
      </a:hlink>
      <a:folHlink>
        <a:srgbClr val="FF00FF"/>
      </a:folHlink>
    </a:clrScheme>
    <a:fontScheme name="Antonio template">
      <a:majorFont>
        <a:latin typeface="Arial"/>
        <a:ea typeface="Arial"/>
        <a:cs typeface="Arial"/>
      </a:majorFont>
      <a:minorFont>
        <a:latin typeface="Helvetica"/>
        <a:ea typeface="Helvetica"/>
        <a:cs typeface="Helvetica"/>
      </a:minorFont>
    </a:fontScheme>
    <a:fmtScheme name="Anton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67748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TotalTime>
  <Words>1183</Words>
  <Application>Microsoft Office PowerPoint</Application>
  <PresentationFormat>On-screen Show (16:9)</PresentationFormat>
  <Paragraphs>186</Paragraphs>
  <Slides>27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Helvetica</vt:lpstr>
      <vt:lpstr>Lato</vt:lpstr>
      <vt:lpstr>Raleway</vt:lpstr>
      <vt:lpstr>Times New Roman</vt:lpstr>
      <vt:lpstr>Trebuchet MS</vt:lpstr>
      <vt:lpstr>Wingdings</vt:lpstr>
      <vt:lpstr>Antonio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Mehar Anjum</dc:creator>
  <cp:lastModifiedBy>Nafeesa Soudagar</cp:lastModifiedBy>
  <cp:revision>5</cp:revision>
  <dcterms:modified xsi:type="dcterms:W3CDTF">2022-04-28T05:18:23Z</dcterms:modified>
</cp:coreProperties>
</file>